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6"/>
  </p:notesMasterIdLst>
  <p:handoutMasterIdLst>
    <p:handoutMasterId r:id="rId17"/>
  </p:handoutMasterIdLst>
  <p:sldIdLst>
    <p:sldId id="256" r:id="rId2"/>
    <p:sldId id="304" r:id="rId3"/>
    <p:sldId id="269" r:id="rId4"/>
    <p:sldId id="313" r:id="rId5"/>
    <p:sldId id="312" r:id="rId6"/>
    <p:sldId id="271" r:id="rId7"/>
    <p:sldId id="284" r:id="rId8"/>
    <p:sldId id="314" r:id="rId9"/>
    <p:sldId id="273" r:id="rId10"/>
    <p:sldId id="316" r:id="rId11"/>
    <p:sldId id="306" r:id="rId12"/>
    <p:sldId id="290" r:id="rId13"/>
    <p:sldId id="307" r:id="rId14"/>
    <p:sldId id="311" r:id="rId15"/>
  </p:sldIdLst>
  <p:sldSz cx="9144000" cy="6858000" type="screen4x3"/>
  <p:notesSz cx="7010400" cy="9296400"/>
  <p:custDataLst>
    <p:tags r:id="rId18"/>
  </p:custDataLst>
  <p:defaultTextStyle>
    <a:defPPr>
      <a:defRPr lang="en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2776"/>
    <a:srgbClr val="AE9652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81" autoAdjust="0"/>
    <p:restoredTop sz="94660"/>
  </p:normalViewPr>
  <p:slideViewPr>
    <p:cSldViewPr>
      <p:cViewPr varScale="1">
        <p:scale>
          <a:sx n="112" d="100"/>
          <a:sy n="112" d="100"/>
        </p:scale>
        <p:origin x="858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tags" Target="tags/tag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8436B-FE1A-4CE5-90D9-F70223B92FD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CA"/>
        </a:p>
      </dgm:t>
    </dgm:pt>
    <dgm:pt modelId="{C4DBE550-FAC5-42BF-B10B-60AC6611EC9D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pPr algn="l"/>
          <a:r>
            <a:rPr lang="en-CA" dirty="0" smtClean="0"/>
            <a:t>Identify the Opportunity</a:t>
          </a:r>
          <a:endParaRPr lang="en-CA" dirty="0"/>
        </a:p>
      </dgm:t>
    </dgm:pt>
    <dgm:pt modelId="{A2BAC024-F462-4E7F-B8BA-1F73DACAABB4}" type="parTrans" cxnId="{9BD60493-F1BA-402F-9807-9ABF41453E61}">
      <dgm:prSet/>
      <dgm:spPr/>
      <dgm:t>
        <a:bodyPr/>
        <a:lstStyle/>
        <a:p>
          <a:endParaRPr lang="en-CA"/>
        </a:p>
      </dgm:t>
    </dgm:pt>
    <dgm:pt modelId="{B1CE76E5-110D-4155-A63A-7C885BF27705}" type="sibTrans" cxnId="{9BD60493-F1BA-402F-9807-9ABF41453E61}">
      <dgm:prSet/>
      <dgm:spPr/>
      <dgm:t>
        <a:bodyPr/>
        <a:lstStyle/>
        <a:p>
          <a:endParaRPr lang="en-CA"/>
        </a:p>
      </dgm:t>
    </dgm:pt>
    <dgm:pt modelId="{67265E3A-214A-43E3-A14B-A27F702A5969}">
      <dgm:prSet phldrT="[Text]"/>
      <dgm:spPr/>
      <dgm:t>
        <a:bodyPr/>
        <a:lstStyle/>
        <a:p>
          <a:r>
            <a:rPr lang="en-CA" dirty="0" smtClean="0"/>
            <a:t>Need/want/opportunity/challenge or PAIN (market focus)</a:t>
          </a:r>
          <a:endParaRPr lang="en-CA" dirty="0"/>
        </a:p>
      </dgm:t>
    </dgm:pt>
    <dgm:pt modelId="{000E15A5-0065-4E3A-B5B8-D12B094F6F7D}" type="parTrans" cxnId="{05FFD4F4-FC0A-46A2-BACA-ACF41AC45BA3}">
      <dgm:prSet/>
      <dgm:spPr/>
      <dgm:t>
        <a:bodyPr/>
        <a:lstStyle/>
        <a:p>
          <a:endParaRPr lang="en-CA"/>
        </a:p>
      </dgm:t>
    </dgm:pt>
    <dgm:pt modelId="{FEEBF809-BC5C-40F7-AFBD-F4A863D0B52A}" type="sibTrans" cxnId="{05FFD4F4-FC0A-46A2-BACA-ACF41AC45BA3}">
      <dgm:prSet/>
      <dgm:spPr/>
      <dgm:t>
        <a:bodyPr/>
        <a:lstStyle/>
        <a:p>
          <a:endParaRPr lang="en-CA"/>
        </a:p>
      </dgm:t>
    </dgm:pt>
    <dgm:pt modelId="{DC016543-2642-4949-B252-801D99EBD17C}">
      <dgm:prSet phldrT="[Text]"/>
      <dgm:spPr/>
      <dgm:t>
        <a:bodyPr/>
        <a:lstStyle/>
        <a:p>
          <a:r>
            <a:rPr lang="en-CA" smtClean="0"/>
            <a:t>Situation Analysis</a:t>
          </a:r>
          <a:endParaRPr lang="en-CA" dirty="0"/>
        </a:p>
      </dgm:t>
    </dgm:pt>
    <dgm:pt modelId="{EE683986-999C-4662-983A-5A5FD859F005}" type="parTrans" cxnId="{60F95D06-F76E-425D-A996-5CD9D6296EBD}">
      <dgm:prSet/>
      <dgm:spPr/>
      <dgm:t>
        <a:bodyPr/>
        <a:lstStyle/>
        <a:p>
          <a:endParaRPr lang="en-CA"/>
        </a:p>
      </dgm:t>
    </dgm:pt>
    <dgm:pt modelId="{228D1050-280B-46F7-A6C3-0239D55CD939}" type="sibTrans" cxnId="{60F95D06-F76E-425D-A996-5CD9D6296EBD}">
      <dgm:prSet/>
      <dgm:spPr/>
      <dgm:t>
        <a:bodyPr/>
        <a:lstStyle/>
        <a:p>
          <a:endParaRPr lang="en-CA"/>
        </a:p>
      </dgm:t>
    </dgm:pt>
    <dgm:pt modelId="{0105C17E-4FB7-4062-A9F8-12BCEC734AA0}">
      <dgm:prSet phldrT="[Text]"/>
      <dgm:spPr/>
      <dgm:t>
        <a:bodyPr/>
        <a:lstStyle/>
        <a:p>
          <a:r>
            <a:rPr lang="en-CA" dirty="0" smtClean="0"/>
            <a:t>E-scan, 5Cs, Porter’s 5 Forces, </a:t>
          </a:r>
          <a:r>
            <a:rPr lang="en-CA" strike="sngStrike" baseline="0" dirty="0" smtClean="0"/>
            <a:t>SWOT</a:t>
          </a:r>
          <a:r>
            <a:rPr lang="en-CA" dirty="0" smtClean="0"/>
            <a:t>, micro/macro-environments</a:t>
          </a:r>
          <a:endParaRPr lang="en-CA" dirty="0"/>
        </a:p>
      </dgm:t>
    </dgm:pt>
    <dgm:pt modelId="{A1388125-F437-4F18-81A2-43BC2F2A11C1}" type="parTrans" cxnId="{760D5AB2-8A77-478B-85DB-781BB074F516}">
      <dgm:prSet/>
      <dgm:spPr/>
      <dgm:t>
        <a:bodyPr/>
        <a:lstStyle/>
        <a:p>
          <a:endParaRPr lang="en-CA"/>
        </a:p>
      </dgm:t>
    </dgm:pt>
    <dgm:pt modelId="{5B34A8E2-921A-4076-887E-22F887686BD7}" type="sibTrans" cxnId="{760D5AB2-8A77-478B-85DB-781BB074F516}">
      <dgm:prSet/>
      <dgm:spPr/>
      <dgm:t>
        <a:bodyPr/>
        <a:lstStyle/>
        <a:p>
          <a:endParaRPr lang="en-CA"/>
        </a:p>
      </dgm:t>
    </dgm:pt>
    <dgm:pt modelId="{05B33531-668E-437B-BB8E-F603C25068F4}">
      <dgm:prSet phldrT="[Text]"/>
      <dgm:spPr/>
      <dgm:t>
        <a:bodyPr/>
        <a:lstStyle/>
        <a:p>
          <a:r>
            <a:rPr lang="en-CA" smtClean="0"/>
            <a:t>Marketing Strategy: STP (Value Proposition)</a:t>
          </a:r>
          <a:endParaRPr lang="en-CA" dirty="0"/>
        </a:p>
      </dgm:t>
    </dgm:pt>
    <dgm:pt modelId="{11BE97D7-CABC-4349-A473-9623201E8F37}" type="parTrans" cxnId="{2F22A50D-29D3-4F9B-B7C3-36B27118E30E}">
      <dgm:prSet/>
      <dgm:spPr/>
      <dgm:t>
        <a:bodyPr/>
        <a:lstStyle/>
        <a:p>
          <a:endParaRPr lang="en-CA"/>
        </a:p>
      </dgm:t>
    </dgm:pt>
    <dgm:pt modelId="{3EFD42F2-57F9-4E1C-9885-FEA4B75C0040}" type="sibTrans" cxnId="{2F22A50D-29D3-4F9B-B7C3-36B27118E30E}">
      <dgm:prSet/>
      <dgm:spPr/>
      <dgm:t>
        <a:bodyPr/>
        <a:lstStyle/>
        <a:p>
          <a:endParaRPr lang="en-CA"/>
        </a:p>
      </dgm:t>
    </dgm:pt>
    <dgm:pt modelId="{64243C8B-FFF5-4DFA-ADD7-52321FF2124F}">
      <dgm:prSet phldrT="[Text]"/>
      <dgm:spPr/>
      <dgm:t>
        <a:bodyPr/>
        <a:lstStyle/>
        <a:p>
          <a:r>
            <a:rPr lang="en-CA" dirty="0" smtClean="0"/>
            <a:t>Segmentation: dividing market into smaller homogenous groups</a:t>
          </a:r>
          <a:endParaRPr lang="en-CA" dirty="0"/>
        </a:p>
      </dgm:t>
    </dgm:pt>
    <dgm:pt modelId="{B12F57C0-207D-43D2-A188-FCA741A37CA8}" type="parTrans" cxnId="{88320A4D-FDEC-4FF1-A2A8-2F8E540E5817}">
      <dgm:prSet/>
      <dgm:spPr/>
      <dgm:t>
        <a:bodyPr/>
        <a:lstStyle/>
        <a:p>
          <a:endParaRPr lang="en-CA"/>
        </a:p>
      </dgm:t>
    </dgm:pt>
    <dgm:pt modelId="{AAD6FB77-AAC3-42FB-B5D7-001933EA2136}" type="sibTrans" cxnId="{88320A4D-FDEC-4FF1-A2A8-2F8E540E5817}">
      <dgm:prSet/>
      <dgm:spPr/>
      <dgm:t>
        <a:bodyPr/>
        <a:lstStyle/>
        <a:p>
          <a:endParaRPr lang="en-CA"/>
        </a:p>
      </dgm:t>
    </dgm:pt>
    <dgm:pt modelId="{93F50475-B965-4CA0-B8A5-2A98B664254A}">
      <dgm:prSet phldrT="[Text]"/>
      <dgm:spPr/>
      <dgm:t>
        <a:bodyPr/>
        <a:lstStyle/>
        <a:p>
          <a:r>
            <a:rPr lang="en-CA" smtClean="0"/>
            <a:t>Marketing Tactics: 4Ps (Marketing Mix)</a:t>
          </a:r>
          <a:endParaRPr lang="en-CA" dirty="0"/>
        </a:p>
      </dgm:t>
    </dgm:pt>
    <dgm:pt modelId="{C75F629E-4DB4-4DF5-9DCC-0928658111E4}" type="parTrans" cxnId="{A4D16EE7-310F-402C-ABF4-D6A72EC7AE7E}">
      <dgm:prSet/>
      <dgm:spPr/>
      <dgm:t>
        <a:bodyPr/>
        <a:lstStyle/>
        <a:p>
          <a:endParaRPr lang="en-CA"/>
        </a:p>
      </dgm:t>
    </dgm:pt>
    <dgm:pt modelId="{029ECBC9-B1EA-4836-8E5F-C60080E60E73}" type="sibTrans" cxnId="{A4D16EE7-310F-402C-ABF4-D6A72EC7AE7E}">
      <dgm:prSet/>
      <dgm:spPr/>
      <dgm:t>
        <a:bodyPr/>
        <a:lstStyle/>
        <a:p>
          <a:endParaRPr lang="en-CA"/>
        </a:p>
      </dgm:t>
    </dgm:pt>
    <dgm:pt modelId="{CF5ED11B-1959-46AD-85A6-72468B05ECA2}">
      <dgm:prSet phldrT="[Text]"/>
      <dgm:spPr/>
      <dgm:t>
        <a:bodyPr/>
        <a:lstStyle/>
        <a:p>
          <a:r>
            <a:rPr lang="en-CA" b="0" u="sng" dirty="0" smtClean="0"/>
            <a:t>Price</a:t>
          </a:r>
          <a:r>
            <a:rPr lang="en-CA" dirty="0" smtClean="0"/>
            <a:t>: market value versus costs, brand equity</a:t>
          </a:r>
          <a:endParaRPr lang="en-CA" dirty="0"/>
        </a:p>
      </dgm:t>
    </dgm:pt>
    <dgm:pt modelId="{BE9D1927-A2B9-4AF0-8B25-484CB1DC6370}" type="parTrans" cxnId="{AD9D6071-C868-4E04-AD34-90608564D746}">
      <dgm:prSet/>
      <dgm:spPr/>
      <dgm:t>
        <a:bodyPr/>
        <a:lstStyle/>
        <a:p>
          <a:endParaRPr lang="en-CA"/>
        </a:p>
      </dgm:t>
    </dgm:pt>
    <dgm:pt modelId="{9C2F2E7E-A13C-4F41-9960-3FA53F96DDC1}" type="sibTrans" cxnId="{AD9D6071-C868-4E04-AD34-90608564D746}">
      <dgm:prSet/>
      <dgm:spPr/>
      <dgm:t>
        <a:bodyPr/>
        <a:lstStyle/>
        <a:p>
          <a:endParaRPr lang="en-CA"/>
        </a:p>
      </dgm:t>
    </dgm:pt>
    <dgm:pt modelId="{0E489FCD-DF21-4818-8A6C-C90CEC74C76A}">
      <dgm:prSet phldrT="[Text]"/>
      <dgm:spPr/>
      <dgm:t>
        <a:bodyPr/>
        <a:lstStyle/>
        <a:p>
          <a:r>
            <a:rPr lang="en-CA" u="sng" dirty="0" smtClean="0"/>
            <a:t>Place</a:t>
          </a:r>
          <a:r>
            <a:rPr lang="en-CA" dirty="0" smtClean="0"/>
            <a:t>: logistics, distribution channels</a:t>
          </a:r>
          <a:endParaRPr lang="en-CA" dirty="0"/>
        </a:p>
      </dgm:t>
    </dgm:pt>
    <dgm:pt modelId="{54BC3308-9855-42F1-8673-EBBA2F703F9E}" type="parTrans" cxnId="{A4D6781A-D1CB-4385-A421-E57DF678D12B}">
      <dgm:prSet/>
      <dgm:spPr/>
      <dgm:t>
        <a:bodyPr/>
        <a:lstStyle/>
        <a:p>
          <a:endParaRPr lang="en-CA"/>
        </a:p>
      </dgm:t>
    </dgm:pt>
    <dgm:pt modelId="{BD470BA9-11B3-4879-8372-4066A58EAF32}" type="sibTrans" cxnId="{A4D6781A-D1CB-4385-A421-E57DF678D12B}">
      <dgm:prSet/>
      <dgm:spPr/>
      <dgm:t>
        <a:bodyPr/>
        <a:lstStyle/>
        <a:p>
          <a:endParaRPr lang="en-CA"/>
        </a:p>
      </dgm:t>
    </dgm:pt>
    <dgm:pt modelId="{29128207-F5D9-4EB4-89A9-A76D9D08B24F}">
      <dgm:prSet phldrT="[Text]"/>
      <dgm:spPr/>
      <dgm:t>
        <a:bodyPr/>
        <a:lstStyle/>
        <a:p>
          <a:r>
            <a:rPr lang="en-CA" u="sng" smtClean="0"/>
            <a:t>Promotion</a:t>
          </a:r>
          <a:r>
            <a:rPr lang="en-CA" smtClean="0"/>
            <a:t>: What and where you communicate</a:t>
          </a:r>
          <a:endParaRPr lang="en-CA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8B26A7-A9BB-497F-8213-4DDAEFA7089F}" type="parTrans" cxnId="{29B7693C-0938-46F7-8242-509EAC69BEDC}">
      <dgm:prSet/>
      <dgm:spPr/>
      <dgm:t>
        <a:bodyPr/>
        <a:lstStyle/>
        <a:p>
          <a:endParaRPr lang="en-CA"/>
        </a:p>
      </dgm:t>
    </dgm:pt>
    <dgm:pt modelId="{F2921AB4-BA39-469B-B9CF-9F0E77819437}" type="sibTrans" cxnId="{29B7693C-0938-46F7-8242-509EAC69BEDC}">
      <dgm:prSet/>
      <dgm:spPr/>
      <dgm:t>
        <a:bodyPr/>
        <a:lstStyle/>
        <a:p>
          <a:endParaRPr lang="en-CA"/>
        </a:p>
      </dgm:t>
    </dgm:pt>
    <dgm:pt modelId="{8F413B8B-0C78-491D-9700-382AEF5CFA97}">
      <dgm:prSet phldrT="[Text]"/>
      <dgm:spPr/>
      <dgm:t>
        <a:bodyPr/>
        <a:lstStyle/>
        <a:p>
          <a:r>
            <a:rPr lang="en-CA" b="0" u="sng" dirty="0" smtClean="0"/>
            <a:t>Product</a:t>
          </a:r>
          <a:r>
            <a:rPr lang="en-CA" dirty="0" smtClean="0"/>
            <a:t>: new product development, total product issues</a:t>
          </a:r>
          <a:endParaRPr lang="en-CA" dirty="0"/>
        </a:p>
      </dgm:t>
    </dgm:pt>
    <dgm:pt modelId="{F7C0181A-69FF-45A7-A137-4B6C821AE652}" type="parTrans" cxnId="{E62F6E37-CA3E-4284-975A-4C1C5B52AFF5}">
      <dgm:prSet/>
      <dgm:spPr/>
      <dgm:t>
        <a:bodyPr/>
        <a:lstStyle/>
        <a:p>
          <a:endParaRPr lang="en-CA"/>
        </a:p>
      </dgm:t>
    </dgm:pt>
    <dgm:pt modelId="{519CE634-ADD3-4680-979D-C1BF00765C9F}" type="sibTrans" cxnId="{E62F6E37-CA3E-4284-975A-4C1C5B52AFF5}">
      <dgm:prSet/>
      <dgm:spPr/>
      <dgm:t>
        <a:bodyPr/>
        <a:lstStyle/>
        <a:p>
          <a:endParaRPr lang="en-CA"/>
        </a:p>
      </dgm:t>
    </dgm:pt>
    <dgm:pt modelId="{A7F4E7FC-8586-43BE-A4C3-001C765031AD}">
      <dgm:prSet phldrT="[Text]"/>
      <dgm:spPr/>
      <dgm:t>
        <a:bodyPr/>
        <a:lstStyle/>
        <a:p>
          <a:r>
            <a:rPr lang="en-CA" dirty="0" smtClean="0"/>
            <a:t>Marketing objectives: sales, market share, etc. (company focus)</a:t>
          </a:r>
          <a:endParaRPr lang="en-CA" dirty="0"/>
        </a:p>
      </dgm:t>
    </dgm:pt>
    <dgm:pt modelId="{2F39C6C5-91B6-40B2-98DE-02AA7DC79E32}" type="parTrans" cxnId="{11AA4BA6-7B4D-4B21-BEB5-A7C860AA9D12}">
      <dgm:prSet/>
      <dgm:spPr/>
      <dgm:t>
        <a:bodyPr/>
        <a:lstStyle/>
        <a:p>
          <a:endParaRPr lang="en-CA"/>
        </a:p>
      </dgm:t>
    </dgm:pt>
    <dgm:pt modelId="{C184AA44-0548-46C4-B143-30E2032D1276}" type="sibTrans" cxnId="{11AA4BA6-7B4D-4B21-BEB5-A7C860AA9D12}">
      <dgm:prSet/>
      <dgm:spPr/>
      <dgm:t>
        <a:bodyPr/>
        <a:lstStyle/>
        <a:p>
          <a:endParaRPr lang="en-CA"/>
        </a:p>
      </dgm:t>
    </dgm:pt>
    <dgm:pt modelId="{12FC29E5-5600-4553-B039-BD469CAB8D4B}">
      <dgm:prSet phldrT="[Text]"/>
      <dgm:spPr/>
      <dgm:t>
        <a:bodyPr/>
        <a:lstStyle/>
        <a:p>
          <a:r>
            <a:rPr lang="en-CA" dirty="0" smtClean="0"/>
            <a:t>Targeting: Selecting customer segment(s) to target whose needs you think you can meet</a:t>
          </a:r>
          <a:endParaRPr lang="en-CA" dirty="0"/>
        </a:p>
      </dgm:t>
    </dgm:pt>
    <dgm:pt modelId="{49C37ABA-5169-4ECA-B413-38D14469E6F4}" type="parTrans" cxnId="{C807A84D-4F86-4890-AFE0-4003CC745E6A}">
      <dgm:prSet/>
      <dgm:spPr/>
      <dgm:t>
        <a:bodyPr/>
        <a:lstStyle/>
        <a:p>
          <a:endParaRPr lang="en-CA"/>
        </a:p>
      </dgm:t>
    </dgm:pt>
    <dgm:pt modelId="{ECA64B4A-066A-43A8-B69B-412C2BAC21F3}" type="sibTrans" cxnId="{C807A84D-4F86-4890-AFE0-4003CC745E6A}">
      <dgm:prSet/>
      <dgm:spPr/>
      <dgm:t>
        <a:bodyPr/>
        <a:lstStyle/>
        <a:p>
          <a:endParaRPr lang="en-CA"/>
        </a:p>
      </dgm:t>
    </dgm:pt>
    <dgm:pt modelId="{0249545C-094E-42DC-A35C-C53E1354C05E}">
      <dgm:prSet phldrT="[Text]"/>
      <dgm:spPr/>
      <dgm:t>
        <a:bodyPr/>
        <a:lstStyle/>
        <a:p>
          <a:r>
            <a:rPr lang="en-CA" dirty="0" smtClean="0"/>
            <a:t>Positioning: What will make your brand better/different than competitors targeting the same segment(s)</a:t>
          </a:r>
          <a:endParaRPr lang="en-CA" dirty="0"/>
        </a:p>
      </dgm:t>
    </dgm:pt>
    <dgm:pt modelId="{85829E88-F1CC-4F3E-9D6B-CF08ADFFE2D4}" type="parTrans" cxnId="{A9592928-CA45-4462-92E8-8BEA63F8FA62}">
      <dgm:prSet/>
      <dgm:spPr/>
      <dgm:t>
        <a:bodyPr/>
        <a:lstStyle/>
        <a:p>
          <a:endParaRPr lang="en-CA"/>
        </a:p>
      </dgm:t>
    </dgm:pt>
    <dgm:pt modelId="{0C076B2D-3319-45F7-9F4D-1042DEFAA8BC}" type="sibTrans" cxnId="{A9592928-CA45-4462-92E8-8BEA63F8FA62}">
      <dgm:prSet/>
      <dgm:spPr/>
      <dgm:t>
        <a:bodyPr/>
        <a:lstStyle/>
        <a:p>
          <a:endParaRPr lang="en-CA"/>
        </a:p>
      </dgm:t>
    </dgm:pt>
    <dgm:pt modelId="{7E4E2845-1EB9-4EC2-96BF-CFA4B4260754}" type="pres">
      <dgm:prSet presAssocID="{2348436B-FE1A-4CE5-90D9-F70223B92F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B02F12D9-8924-41AF-91A6-92CF9C9EE181}" type="pres">
      <dgm:prSet presAssocID="{C4DBE550-FAC5-42BF-B10B-60AC6611EC9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BFDEC52-9943-40DC-B9A5-47034D6F7C09}" type="pres">
      <dgm:prSet presAssocID="{C4DBE550-FAC5-42BF-B10B-60AC6611EC9D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18C78AD-3384-4981-A071-11A34631BADC}" type="pres">
      <dgm:prSet presAssocID="{DC016543-2642-4949-B252-801D99EBD17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F7243CB-9CA2-4B51-98FE-EF0B6120DA15}" type="pres">
      <dgm:prSet presAssocID="{DC016543-2642-4949-B252-801D99EBD17C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E9C7745-3FF2-4C63-A51B-7F284CBC64BF}" type="pres">
      <dgm:prSet presAssocID="{05B33531-668E-437B-BB8E-F603C25068F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7415C3B-CE64-483D-BB44-61AB6279BC50}" type="pres">
      <dgm:prSet presAssocID="{05B33531-668E-437B-BB8E-F603C25068F4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30FF8D7-7D84-404C-A63A-8AE44D91970D}" type="pres">
      <dgm:prSet presAssocID="{93F50475-B965-4CA0-B8A5-2A98B664254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716BAC8-BCC1-4CFB-B7D4-78A696F4F23C}" type="pres">
      <dgm:prSet presAssocID="{93F50475-B965-4CA0-B8A5-2A98B664254A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1AA4BA6-7B4D-4B21-BEB5-A7C860AA9D12}" srcId="{C4DBE550-FAC5-42BF-B10B-60AC6611EC9D}" destId="{A7F4E7FC-8586-43BE-A4C3-001C765031AD}" srcOrd="1" destOrd="0" parTransId="{2F39C6C5-91B6-40B2-98DE-02AA7DC79E32}" sibTransId="{C184AA44-0548-46C4-B143-30E2032D1276}"/>
    <dgm:cxn modelId="{2F22A50D-29D3-4F9B-B7C3-36B27118E30E}" srcId="{2348436B-FE1A-4CE5-90D9-F70223B92FDB}" destId="{05B33531-668E-437B-BB8E-F603C25068F4}" srcOrd="2" destOrd="0" parTransId="{11BE97D7-CABC-4349-A473-9623201E8F37}" sibTransId="{3EFD42F2-57F9-4E1C-9885-FEA4B75C0040}"/>
    <dgm:cxn modelId="{635CA1E9-FB04-448B-AC26-C1BC7B9ED115}" type="presOf" srcId="{05B33531-668E-437B-BB8E-F603C25068F4}" destId="{3E9C7745-3FF2-4C63-A51B-7F284CBC64BF}" srcOrd="0" destOrd="0" presId="urn:microsoft.com/office/officeart/2005/8/layout/vList2"/>
    <dgm:cxn modelId="{9AE48E31-BC84-4D39-B9CA-D1484A7EFBE5}" type="presOf" srcId="{67265E3A-214A-43E3-A14B-A27F702A5969}" destId="{ABFDEC52-9943-40DC-B9A5-47034D6F7C09}" srcOrd="0" destOrd="0" presId="urn:microsoft.com/office/officeart/2005/8/layout/vList2"/>
    <dgm:cxn modelId="{60F95D06-F76E-425D-A996-5CD9D6296EBD}" srcId="{2348436B-FE1A-4CE5-90D9-F70223B92FDB}" destId="{DC016543-2642-4949-B252-801D99EBD17C}" srcOrd="1" destOrd="0" parTransId="{EE683986-999C-4662-983A-5A5FD859F005}" sibTransId="{228D1050-280B-46F7-A6C3-0239D55CD939}"/>
    <dgm:cxn modelId="{A4D16EE7-310F-402C-ABF4-D6A72EC7AE7E}" srcId="{2348436B-FE1A-4CE5-90D9-F70223B92FDB}" destId="{93F50475-B965-4CA0-B8A5-2A98B664254A}" srcOrd="3" destOrd="0" parTransId="{C75F629E-4DB4-4DF5-9DCC-0928658111E4}" sibTransId="{029ECBC9-B1EA-4836-8E5F-C60080E60E73}"/>
    <dgm:cxn modelId="{73D32675-3663-414E-9BC6-C3A9F40DC28E}" type="presOf" srcId="{8F413B8B-0C78-491D-9700-382AEF5CFA97}" destId="{E716BAC8-BCC1-4CFB-B7D4-78A696F4F23C}" srcOrd="0" destOrd="0" presId="urn:microsoft.com/office/officeart/2005/8/layout/vList2"/>
    <dgm:cxn modelId="{760D5AB2-8A77-478B-85DB-781BB074F516}" srcId="{DC016543-2642-4949-B252-801D99EBD17C}" destId="{0105C17E-4FB7-4062-A9F8-12BCEC734AA0}" srcOrd="0" destOrd="0" parTransId="{A1388125-F437-4F18-81A2-43BC2F2A11C1}" sibTransId="{5B34A8E2-921A-4076-887E-22F887686BD7}"/>
    <dgm:cxn modelId="{DDC88EE8-E2ED-4F03-BA47-8A992B468090}" type="presOf" srcId="{12FC29E5-5600-4553-B039-BD469CAB8D4B}" destId="{D7415C3B-CE64-483D-BB44-61AB6279BC50}" srcOrd="0" destOrd="1" presId="urn:microsoft.com/office/officeart/2005/8/layout/vList2"/>
    <dgm:cxn modelId="{BA0701E3-4E97-4349-936C-79C28A4429F7}" type="presOf" srcId="{0E489FCD-DF21-4818-8A6C-C90CEC74C76A}" destId="{E716BAC8-BCC1-4CFB-B7D4-78A696F4F23C}" srcOrd="0" destOrd="2" presId="urn:microsoft.com/office/officeart/2005/8/layout/vList2"/>
    <dgm:cxn modelId="{9BD60493-F1BA-402F-9807-9ABF41453E61}" srcId="{2348436B-FE1A-4CE5-90D9-F70223B92FDB}" destId="{C4DBE550-FAC5-42BF-B10B-60AC6611EC9D}" srcOrd="0" destOrd="0" parTransId="{A2BAC024-F462-4E7F-B8BA-1F73DACAABB4}" sibTransId="{B1CE76E5-110D-4155-A63A-7C885BF27705}"/>
    <dgm:cxn modelId="{0E1E7AA7-CD09-4F99-9A97-9A13CE56D9FB}" type="presOf" srcId="{93F50475-B965-4CA0-B8A5-2A98B664254A}" destId="{230FF8D7-7D84-404C-A63A-8AE44D91970D}" srcOrd="0" destOrd="0" presId="urn:microsoft.com/office/officeart/2005/8/layout/vList2"/>
    <dgm:cxn modelId="{C807A84D-4F86-4890-AFE0-4003CC745E6A}" srcId="{05B33531-668E-437B-BB8E-F603C25068F4}" destId="{12FC29E5-5600-4553-B039-BD469CAB8D4B}" srcOrd="1" destOrd="0" parTransId="{49C37ABA-5169-4ECA-B413-38D14469E6F4}" sibTransId="{ECA64B4A-066A-43A8-B69B-412C2BAC21F3}"/>
    <dgm:cxn modelId="{A4D6781A-D1CB-4385-A421-E57DF678D12B}" srcId="{93F50475-B965-4CA0-B8A5-2A98B664254A}" destId="{0E489FCD-DF21-4818-8A6C-C90CEC74C76A}" srcOrd="2" destOrd="0" parTransId="{54BC3308-9855-42F1-8673-EBBA2F703F9E}" sibTransId="{BD470BA9-11B3-4879-8372-4066A58EAF32}"/>
    <dgm:cxn modelId="{7DDC4311-EE9A-4402-A435-B90011ADF672}" type="presOf" srcId="{0249545C-094E-42DC-A35C-C53E1354C05E}" destId="{D7415C3B-CE64-483D-BB44-61AB6279BC50}" srcOrd="0" destOrd="2" presId="urn:microsoft.com/office/officeart/2005/8/layout/vList2"/>
    <dgm:cxn modelId="{AD9D6071-C868-4E04-AD34-90608564D746}" srcId="{93F50475-B965-4CA0-B8A5-2A98B664254A}" destId="{CF5ED11B-1959-46AD-85A6-72468B05ECA2}" srcOrd="1" destOrd="0" parTransId="{BE9D1927-A2B9-4AF0-8B25-484CB1DC6370}" sibTransId="{9C2F2E7E-A13C-4F41-9960-3FA53F96DDC1}"/>
    <dgm:cxn modelId="{006D76D4-3706-423D-917F-3EBE00D24A49}" type="presOf" srcId="{2348436B-FE1A-4CE5-90D9-F70223B92FDB}" destId="{7E4E2845-1EB9-4EC2-96BF-CFA4B4260754}" srcOrd="0" destOrd="0" presId="urn:microsoft.com/office/officeart/2005/8/layout/vList2"/>
    <dgm:cxn modelId="{05FFD4F4-FC0A-46A2-BACA-ACF41AC45BA3}" srcId="{C4DBE550-FAC5-42BF-B10B-60AC6611EC9D}" destId="{67265E3A-214A-43E3-A14B-A27F702A5969}" srcOrd="0" destOrd="0" parTransId="{000E15A5-0065-4E3A-B5B8-D12B094F6F7D}" sibTransId="{FEEBF809-BC5C-40F7-AFBD-F4A863D0B52A}"/>
    <dgm:cxn modelId="{D8897E7E-98A2-4B70-9CF9-85F994A4DF93}" type="presOf" srcId="{CF5ED11B-1959-46AD-85A6-72468B05ECA2}" destId="{E716BAC8-BCC1-4CFB-B7D4-78A696F4F23C}" srcOrd="0" destOrd="1" presId="urn:microsoft.com/office/officeart/2005/8/layout/vList2"/>
    <dgm:cxn modelId="{88320A4D-FDEC-4FF1-A2A8-2F8E540E5817}" srcId="{05B33531-668E-437B-BB8E-F603C25068F4}" destId="{64243C8B-FFF5-4DFA-ADD7-52321FF2124F}" srcOrd="0" destOrd="0" parTransId="{B12F57C0-207D-43D2-A188-FCA741A37CA8}" sibTransId="{AAD6FB77-AAC3-42FB-B5D7-001933EA2136}"/>
    <dgm:cxn modelId="{62999C54-5B27-4AAE-8EE6-BF0C65C38329}" type="presOf" srcId="{A7F4E7FC-8586-43BE-A4C3-001C765031AD}" destId="{ABFDEC52-9943-40DC-B9A5-47034D6F7C09}" srcOrd="0" destOrd="1" presId="urn:microsoft.com/office/officeart/2005/8/layout/vList2"/>
    <dgm:cxn modelId="{E62F6E37-CA3E-4284-975A-4C1C5B52AFF5}" srcId="{93F50475-B965-4CA0-B8A5-2A98B664254A}" destId="{8F413B8B-0C78-491D-9700-382AEF5CFA97}" srcOrd="0" destOrd="0" parTransId="{F7C0181A-69FF-45A7-A137-4B6C821AE652}" sibTransId="{519CE634-ADD3-4680-979D-C1BF00765C9F}"/>
    <dgm:cxn modelId="{DECB9358-0771-4674-8422-AF77DE282F8B}" type="presOf" srcId="{DC016543-2642-4949-B252-801D99EBD17C}" destId="{F18C78AD-3384-4981-A071-11A34631BADC}" srcOrd="0" destOrd="0" presId="urn:microsoft.com/office/officeart/2005/8/layout/vList2"/>
    <dgm:cxn modelId="{0A9C72EA-2958-4927-B3EC-E66939224113}" type="presOf" srcId="{0105C17E-4FB7-4062-A9F8-12BCEC734AA0}" destId="{AF7243CB-9CA2-4B51-98FE-EF0B6120DA15}" srcOrd="0" destOrd="0" presId="urn:microsoft.com/office/officeart/2005/8/layout/vList2"/>
    <dgm:cxn modelId="{5701B8C1-94F4-4642-AFD0-0E5EBC997773}" type="presOf" srcId="{C4DBE550-FAC5-42BF-B10B-60AC6611EC9D}" destId="{B02F12D9-8924-41AF-91A6-92CF9C9EE181}" srcOrd="0" destOrd="0" presId="urn:microsoft.com/office/officeart/2005/8/layout/vList2"/>
    <dgm:cxn modelId="{A9592928-CA45-4462-92E8-8BEA63F8FA62}" srcId="{05B33531-668E-437B-BB8E-F603C25068F4}" destId="{0249545C-094E-42DC-A35C-C53E1354C05E}" srcOrd="2" destOrd="0" parTransId="{85829E88-F1CC-4F3E-9D6B-CF08ADFFE2D4}" sibTransId="{0C076B2D-3319-45F7-9F4D-1042DEFAA8BC}"/>
    <dgm:cxn modelId="{D2FA9F84-2412-4CA8-B583-4A84B3476FA1}" type="presOf" srcId="{29128207-F5D9-4EB4-89A9-A76D9D08B24F}" destId="{E716BAC8-BCC1-4CFB-B7D4-78A696F4F23C}" srcOrd="0" destOrd="3" presId="urn:microsoft.com/office/officeart/2005/8/layout/vList2"/>
    <dgm:cxn modelId="{29B7693C-0938-46F7-8242-509EAC69BEDC}" srcId="{93F50475-B965-4CA0-B8A5-2A98B664254A}" destId="{29128207-F5D9-4EB4-89A9-A76D9D08B24F}" srcOrd="3" destOrd="0" parTransId="{028B26A7-A9BB-497F-8213-4DDAEFA7089F}" sibTransId="{F2921AB4-BA39-469B-B9CF-9F0E77819437}"/>
    <dgm:cxn modelId="{F24C9ADB-6067-4909-8CEE-D72E16C34F4E}" type="presOf" srcId="{64243C8B-FFF5-4DFA-ADD7-52321FF2124F}" destId="{D7415C3B-CE64-483D-BB44-61AB6279BC50}" srcOrd="0" destOrd="0" presId="urn:microsoft.com/office/officeart/2005/8/layout/vList2"/>
    <dgm:cxn modelId="{CB90BF70-21D7-418E-AAC0-3A1E41F4CD54}" type="presParOf" srcId="{7E4E2845-1EB9-4EC2-96BF-CFA4B4260754}" destId="{B02F12D9-8924-41AF-91A6-92CF9C9EE181}" srcOrd="0" destOrd="0" presId="urn:microsoft.com/office/officeart/2005/8/layout/vList2"/>
    <dgm:cxn modelId="{BB95EE15-0EB7-4E27-B3EB-A9654CF98748}" type="presParOf" srcId="{7E4E2845-1EB9-4EC2-96BF-CFA4B4260754}" destId="{ABFDEC52-9943-40DC-B9A5-47034D6F7C09}" srcOrd="1" destOrd="0" presId="urn:microsoft.com/office/officeart/2005/8/layout/vList2"/>
    <dgm:cxn modelId="{9BF49BEE-9BE2-4BA6-A762-F73E0DDBD5AD}" type="presParOf" srcId="{7E4E2845-1EB9-4EC2-96BF-CFA4B4260754}" destId="{F18C78AD-3384-4981-A071-11A34631BADC}" srcOrd="2" destOrd="0" presId="urn:microsoft.com/office/officeart/2005/8/layout/vList2"/>
    <dgm:cxn modelId="{40C4846C-893C-4F9F-8138-583CBA4072EF}" type="presParOf" srcId="{7E4E2845-1EB9-4EC2-96BF-CFA4B4260754}" destId="{AF7243CB-9CA2-4B51-98FE-EF0B6120DA15}" srcOrd="3" destOrd="0" presId="urn:microsoft.com/office/officeart/2005/8/layout/vList2"/>
    <dgm:cxn modelId="{3AAF3E2C-6725-4DAD-8FB4-706125E59EB2}" type="presParOf" srcId="{7E4E2845-1EB9-4EC2-96BF-CFA4B4260754}" destId="{3E9C7745-3FF2-4C63-A51B-7F284CBC64BF}" srcOrd="4" destOrd="0" presId="urn:microsoft.com/office/officeart/2005/8/layout/vList2"/>
    <dgm:cxn modelId="{4032D10B-59F0-4780-938F-595918E45CCA}" type="presParOf" srcId="{7E4E2845-1EB9-4EC2-96BF-CFA4B4260754}" destId="{D7415C3B-CE64-483D-BB44-61AB6279BC50}" srcOrd="5" destOrd="0" presId="urn:microsoft.com/office/officeart/2005/8/layout/vList2"/>
    <dgm:cxn modelId="{A7CEF2B0-1E8C-436B-A1BF-DC5CC8C6CC79}" type="presParOf" srcId="{7E4E2845-1EB9-4EC2-96BF-CFA4B4260754}" destId="{230FF8D7-7D84-404C-A63A-8AE44D91970D}" srcOrd="6" destOrd="0" presId="urn:microsoft.com/office/officeart/2005/8/layout/vList2"/>
    <dgm:cxn modelId="{7018CFAE-A23B-42DB-BA45-106897362AB3}" type="presParOf" srcId="{7E4E2845-1EB9-4EC2-96BF-CFA4B4260754}" destId="{E716BAC8-BCC1-4CFB-B7D4-78A696F4F23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BB6619-100B-4A7A-9F9F-8F04C779B0C0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1A6C1DD-91F2-41B6-88D8-1D6D9ADC6749}">
      <dgm:prSet phldrT="[Text]" phldr="1"/>
      <dgm:spPr>
        <a:solidFill>
          <a:schemeClr val="bg1"/>
        </a:solidFill>
      </dgm:spPr>
      <dgm:t>
        <a:bodyPr/>
        <a:lstStyle/>
        <a:p>
          <a:endParaRPr lang="en-CA" dirty="0"/>
        </a:p>
      </dgm:t>
    </dgm:pt>
    <dgm:pt modelId="{0D04BA4A-8178-4260-A134-A641AA92CE31}" type="parTrans" cxnId="{7FEDCAD8-6B28-4688-8017-2F8F998B88D6}">
      <dgm:prSet/>
      <dgm:spPr/>
      <dgm:t>
        <a:bodyPr/>
        <a:lstStyle/>
        <a:p>
          <a:endParaRPr lang="en-CA"/>
        </a:p>
      </dgm:t>
    </dgm:pt>
    <dgm:pt modelId="{F793F65F-B517-4842-A484-6F3C45C33BFE}" type="sibTrans" cxnId="{7FEDCAD8-6B28-4688-8017-2F8F998B88D6}">
      <dgm:prSet/>
      <dgm:spPr/>
      <dgm:t>
        <a:bodyPr/>
        <a:lstStyle/>
        <a:p>
          <a:endParaRPr lang="en-CA"/>
        </a:p>
      </dgm:t>
    </dgm:pt>
    <dgm:pt modelId="{356B9F89-1894-4452-9CA7-92C4010DEA8C}">
      <dgm:prSet phldrT="[Text]" phldr="1"/>
      <dgm:spPr>
        <a:solidFill>
          <a:schemeClr val="bg1"/>
        </a:solidFill>
      </dgm:spPr>
      <dgm:t>
        <a:bodyPr/>
        <a:lstStyle/>
        <a:p>
          <a:endParaRPr lang="en-CA"/>
        </a:p>
      </dgm:t>
    </dgm:pt>
    <dgm:pt modelId="{273582D3-60CE-40A7-8C00-6D2C15C6F58B}" type="parTrans" cxnId="{4DFF61DB-4D1B-496D-95B7-EA04479F2DE1}">
      <dgm:prSet/>
      <dgm:spPr/>
      <dgm:t>
        <a:bodyPr/>
        <a:lstStyle/>
        <a:p>
          <a:endParaRPr lang="en-CA"/>
        </a:p>
      </dgm:t>
    </dgm:pt>
    <dgm:pt modelId="{9A23DDCE-55EE-4104-84D4-7EC9FB0BE665}" type="sibTrans" cxnId="{4DFF61DB-4D1B-496D-95B7-EA04479F2DE1}">
      <dgm:prSet/>
      <dgm:spPr/>
      <dgm:t>
        <a:bodyPr/>
        <a:lstStyle/>
        <a:p>
          <a:endParaRPr lang="en-CA"/>
        </a:p>
      </dgm:t>
    </dgm:pt>
    <dgm:pt modelId="{463B1B43-A874-4F87-AC9D-8F1BD3B9F8BA}">
      <dgm:prSet phldrT="[Text]" phldr="1"/>
      <dgm:spPr>
        <a:solidFill>
          <a:schemeClr val="bg1"/>
        </a:solidFill>
      </dgm:spPr>
      <dgm:t>
        <a:bodyPr/>
        <a:lstStyle/>
        <a:p>
          <a:endParaRPr lang="en-CA"/>
        </a:p>
      </dgm:t>
    </dgm:pt>
    <dgm:pt modelId="{0BD14D54-7B80-4AC0-B857-8035F1A11876}" type="parTrans" cxnId="{E361CF37-A87C-40A0-A447-7E9554686A69}">
      <dgm:prSet/>
      <dgm:spPr/>
      <dgm:t>
        <a:bodyPr/>
        <a:lstStyle/>
        <a:p>
          <a:endParaRPr lang="en-CA"/>
        </a:p>
      </dgm:t>
    </dgm:pt>
    <dgm:pt modelId="{9BE8BED9-7B93-41B8-AE7A-719D94DCE017}" type="sibTrans" cxnId="{E361CF37-A87C-40A0-A447-7E9554686A69}">
      <dgm:prSet/>
      <dgm:spPr/>
      <dgm:t>
        <a:bodyPr/>
        <a:lstStyle/>
        <a:p>
          <a:endParaRPr lang="en-CA"/>
        </a:p>
      </dgm:t>
    </dgm:pt>
    <dgm:pt modelId="{29024CE1-8E72-4E0C-B23C-D483F88D00B7}">
      <dgm:prSet phldrT="[Text]" phldr="1"/>
      <dgm:spPr>
        <a:solidFill>
          <a:schemeClr val="bg1"/>
        </a:solidFill>
      </dgm:spPr>
      <dgm:t>
        <a:bodyPr/>
        <a:lstStyle/>
        <a:p>
          <a:endParaRPr lang="en-CA"/>
        </a:p>
      </dgm:t>
    </dgm:pt>
    <dgm:pt modelId="{54CE451D-5198-45F4-AF52-6542B8C9A999}" type="parTrans" cxnId="{4E09A43F-35FE-45DC-B8F2-570B1C5A6B34}">
      <dgm:prSet/>
      <dgm:spPr/>
      <dgm:t>
        <a:bodyPr/>
        <a:lstStyle/>
        <a:p>
          <a:endParaRPr lang="en-CA"/>
        </a:p>
      </dgm:t>
    </dgm:pt>
    <dgm:pt modelId="{FAC5076B-5798-478F-BD63-167C57CE247E}" type="sibTrans" cxnId="{4E09A43F-35FE-45DC-B8F2-570B1C5A6B34}">
      <dgm:prSet/>
      <dgm:spPr/>
      <dgm:t>
        <a:bodyPr/>
        <a:lstStyle/>
        <a:p>
          <a:endParaRPr lang="en-CA"/>
        </a:p>
      </dgm:t>
    </dgm:pt>
    <dgm:pt modelId="{AD56E91D-BB04-4085-B5AE-99375EBBA4D9}" type="pres">
      <dgm:prSet presAssocID="{FCBB6619-100B-4A7A-9F9F-8F04C779B0C0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7CBB1EC9-EA59-4AC4-B71E-D8B956236869}" type="pres">
      <dgm:prSet presAssocID="{FCBB6619-100B-4A7A-9F9F-8F04C779B0C0}" presName="axisShape" presStyleLbl="bgShp" presStyleIdx="0" presStyleCnt="1"/>
      <dgm:spPr>
        <a:solidFill>
          <a:srgbClr val="002060"/>
        </a:solidFill>
      </dgm:spPr>
    </dgm:pt>
    <dgm:pt modelId="{0353AC69-7FE8-4EFB-ACB3-DE4CA29A57B8}" type="pres">
      <dgm:prSet presAssocID="{FCBB6619-100B-4A7A-9F9F-8F04C779B0C0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B771F6B-7587-4E27-B1BE-64D2DA2179A2}" type="pres">
      <dgm:prSet presAssocID="{FCBB6619-100B-4A7A-9F9F-8F04C779B0C0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4ACE9AD3-1937-4E1B-B48B-B8BB7C1BA03E}" type="pres">
      <dgm:prSet presAssocID="{FCBB6619-100B-4A7A-9F9F-8F04C779B0C0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D5276F5-226C-408D-8803-F0266E0EC68B}" type="pres">
      <dgm:prSet presAssocID="{FCBB6619-100B-4A7A-9F9F-8F04C779B0C0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5FAE51DC-9EC2-4519-8FC5-5F611EF44C84}" type="presOf" srcId="{463B1B43-A874-4F87-AC9D-8F1BD3B9F8BA}" destId="{4ACE9AD3-1937-4E1B-B48B-B8BB7C1BA03E}" srcOrd="0" destOrd="0" presId="urn:microsoft.com/office/officeart/2005/8/layout/matrix2"/>
    <dgm:cxn modelId="{E361CF37-A87C-40A0-A447-7E9554686A69}" srcId="{FCBB6619-100B-4A7A-9F9F-8F04C779B0C0}" destId="{463B1B43-A874-4F87-AC9D-8F1BD3B9F8BA}" srcOrd="2" destOrd="0" parTransId="{0BD14D54-7B80-4AC0-B857-8035F1A11876}" sibTransId="{9BE8BED9-7B93-41B8-AE7A-719D94DCE017}"/>
    <dgm:cxn modelId="{015D8C4D-AEC1-41B3-9690-37DB5BDC73EA}" type="presOf" srcId="{29024CE1-8E72-4E0C-B23C-D483F88D00B7}" destId="{7D5276F5-226C-408D-8803-F0266E0EC68B}" srcOrd="0" destOrd="0" presId="urn:microsoft.com/office/officeart/2005/8/layout/matrix2"/>
    <dgm:cxn modelId="{D94DB8B0-9551-41E8-9326-5AF5E017AE3F}" type="presOf" srcId="{61A6C1DD-91F2-41B6-88D8-1D6D9ADC6749}" destId="{0353AC69-7FE8-4EFB-ACB3-DE4CA29A57B8}" srcOrd="0" destOrd="0" presId="urn:microsoft.com/office/officeart/2005/8/layout/matrix2"/>
    <dgm:cxn modelId="{4E09A43F-35FE-45DC-B8F2-570B1C5A6B34}" srcId="{FCBB6619-100B-4A7A-9F9F-8F04C779B0C0}" destId="{29024CE1-8E72-4E0C-B23C-D483F88D00B7}" srcOrd="3" destOrd="0" parTransId="{54CE451D-5198-45F4-AF52-6542B8C9A999}" sibTransId="{FAC5076B-5798-478F-BD63-167C57CE247E}"/>
    <dgm:cxn modelId="{7FEDCAD8-6B28-4688-8017-2F8F998B88D6}" srcId="{FCBB6619-100B-4A7A-9F9F-8F04C779B0C0}" destId="{61A6C1DD-91F2-41B6-88D8-1D6D9ADC6749}" srcOrd="0" destOrd="0" parTransId="{0D04BA4A-8178-4260-A134-A641AA92CE31}" sibTransId="{F793F65F-B517-4842-A484-6F3C45C33BFE}"/>
    <dgm:cxn modelId="{818CED16-FA26-49BE-8048-9C5496BA1928}" type="presOf" srcId="{356B9F89-1894-4452-9CA7-92C4010DEA8C}" destId="{FB771F6B-7587-4E27-B1BE-64D2DA2179A2}" srcOrd="0" destOrd="0" presId="urn:microsoft.com/office/officeart/2005/8/layout/matrix2"/>
    <dgm:cxn modelId="{3D4EFDEA-7190-40D3-B4AC-F3805A313773}" type="presOf" srcId="{FCBB6619-100B-4A7A-9F9F-8F04C779B0C0}" destId="{AD56E91D-BB04-4085-B5AE-99375EBBA4D9}" srcOrd="0" destOrd="0" presId="urn:microsoft.com/office/officeart/2005/8/layout/matrix2"/>
    <dgm:cxn modelId="{4DFF61DB-4D1B-496D-95B7-EA04479F2DE1}" srcId="{FCBB6619-100B-4A7A-9F9F-8F04C779B0C0}" destId="{356B9F89-1894-4452-9CA7-92C4010DEA8C}" srcOrd="1" destOrd="0" parTransId="{273582D3-60CE-40A7-8C00-6D2C15C6F58B}" sibTransId="{9A23DDCE-55EE-4104-84D4-7EC9FB0BE665}"/>
    <dgm:cxn modelId="{3E78F86E-8117-4003-B084-5C08629C81C5}" type="presParOf" srcId="{AD56E91D-BB04-4085-B5AE-99375EBBA4D9}" destId="{7CBB1EC9-EA59-4AC4-B71E-D8B956236869}" srcOrd="0" destOrd="0" presId="urn:microsoft.com/office/officeart/2005/8/layout/matrix2"/>
    <dgm:cxn modelId="{4BC1337C-AEE5-45AD-BF8C-4AC68BDEBA20}" type="presParOf" srcId="{AD56E91D-BB04-4085-B5AE-99375EBBA4D9}" destId="{0353AC69-7FE8-4EFB-ACB3-DE4CA29A57B8}" srcOrd="1" destOrd="0" presId="urn:microsoft.com/office/officeart/2005/8/layout/matrix2"/>
    <dgm:cxn modelId="{2F42FEEF-9FED-4A51-BDC3-3195CDBC1CCC}" type="presParOf" srcId="{AD56E91D-BB04-4085-B5AE-99375EBBA4D9}" destId="{FB771F6B-7587-4E27-B1BE-64D2DA2179A2}" srcOrd="2" destOrd="0" presId="urn:microsoft.com/office/officeart/2005/8/layout/matrix2"/>
    <dgm:cxn modelId="{0D2DD07C-DFA3-4D63-885C-B601B9E57308}" type="presParOf" srcId="{AD56E91D-BB04-4085-B5AE-99375EBBA4D9}" destId="{4ACE9AD3-1937-4E1B-B48B-B8BB7C1BA03E}" srcOrd="3" destOrd="0" presId="urn:microsoft.com/office/officeart/2005/8/layout/matrix2"/>
    <dgm:cxn modelId="{F85247A7-B8FD-4C9C-AFF4-FF6B2251F191}" type="presParOf" srcId="{AD56E91D-BB04-4085-B5AE-99375EBBA4D9}" destId="{7D5276F5-226C-408D-8803-F0266E0EC68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F12D9-8924-41AF-91A6-92CF9C9EE181}">
      <dsp:nvSpPr>
        <dsp:cNvPr id="0" name=""/>
        <dsp:cNvSpPr/>
      </dsp:nvSpPr>
      <dsp:spPr>
        <a:xfrm>
          <a:off x="0" y="182582"/>
          <a:ext cx="6286544" cy="444600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/>
            <a:t>Identify the Opportunity</a:t>
          </a:r>
          <a:endParaRPr lang="en-CA" sz="1900" kern="1200" dirty="0"/>
        </a:p>
      </dsp:txBody>
      <dsp:txXfrm>
        <a:off x="21704" y="204286"/>
        <a:ext cx="6243136" cy="401192"/>
      </dsp:txXfrm>
    </dsp:sp>
    <dsp:sp modelId="{ABFDEC52-9943-40DC-B9A5-47034D6F7C09}">
      <dsp:nvSpPr>
        <dsp:cNvPr id="0" name=""/>
        <dsp:cNvSpPr/>
      </dsp:nvSpPr>
      <dsp:spPr>
        <a:xfrm>
          <a:off x="0" y="627182"/>
          <a:ext cx="6286544" cy="49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59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kern="1200" dirty="0" smtClean="0"/>
            <a:t>Need/want/opportunity/challenge or PAIN (market focus)</a:t>
          </a:r>
          <a:endParaRPr lang="en-C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kern="1200" dirty="0" smtClean="0"/>
            <a:t>Marketing objectives: sales, market share, etc. (company focus)</a:t>
          </a:r>
          <a:endParaRPr lang="en-CA" sz="1500" kern="1200" dirty="0"/>
        </a:p>
      </dsp:txBody>
      <dsp:txXfrm>
        <a:off x="0" y="627182"/>
        <a:ext cx="6286544" cy="491625"/>
      </dsp:txXfrm>
    </dsp:sp>
    <dsp:sp modelId="{F18C78AD-3384-4981-A071-11A34631BADC}">
      <dsp:nvSpPr>
        <dsp:cNvPr id="0" name=""/>
        <dsp:cNvSpPr/>
      </dsp:nvSpPr>
      <dsp:spPr>
        <a:xfrm>
          <a:off x="0" y="1118807"/>
          <a:ext cx="6286544" cy="444600"/>
        </a:xfrm>
        <a:prstGeom prst="roundRect">
          <a:avLst/>
        </a:prstGeom>
        <a:solidFill>
          <a:schemeClr val="accent5">
            <a:hueOff val="1085675"/>
            <a:satOff val="3732"/>
            <a:lumOff val="-179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smtClean="0"/>
            <a:t>Situation Analysis</a:t>
          </a:r>
          <a:endParaRPr lang="en-CA" sz="1900" kern="1200" dirty="0"/>
        </a:p>
      </dsp:txBody>
      <dsp:txXfrm>
        <a:off x="21704" y="1140511"/>
        <a:ext cx="6243136" cy="401192"/>
      </dsp:txXfrm>
    </dsp:sp>
    <dsp:sp modelId="{AF7243CB-9CA2-4B51-98FE-EF0B6120DA15}">
      <dsp:nvSpPr>
        <dsp:cNvPr id="0" name=""/>
        <dsp:cNvSpPr/>
      </dsp:nvSpPr>
      <dsp:spPr>
        <a:xfrm>
          <a:off x="0" y="1563407"/>
          <a:ext cx="628654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59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kern="1200" dirty="0" smtClean="0"/>
            <a:t>E-scan, 5Cs, Porter’s 5 Forces, </a:t>
          </a:r>
          <a:r>
            <a:rPr lang="en-CA" sz="1500" strike="sngStrike" kern="1200" baseline="0" dirty="0" smtClean="0"/>
            <a:t>SWOT</a:t>
          </a:r>
          <a:r>
            <a:rPr lang="en-CA" sz="1500" kern="1200" dirty="0" smtClean="0"/>
            <a:t>, micro/macro-environments</a:t>
          </a:r>
          <a:endParaRPr lang="en-CA" sz="1500" kern="1200" dirty="0"/>
        </a:p>
      </dsp:txBody>
      <dsp:txXfrm>
        <a:off x="0" y="1563407"/>
        <a:ext cx="6286544" cy="314640"/>
      </dsp:txXfrm>
    </dsp:sp>
    <dsp:sp modelId="{3E9C7745-3FF2-4C63-A51B-7F284CBC64BF}">
      <dsp:nvSpPr>
        <dsp:cNvPr id="0" name=""/>
        <dsp:cNvSpPr/>
      </dsp:nvSpPr>
      <dsp:spPr>
        <a:xfrm>
          <a:off x="0" y="1878047"/>
          <a:ext cx="6286544" cy="444600"/>
        </a:xfrm>
        <a:prstGeom prst="roundRect">
          <a:avLst/>
        </a:prstGeom>
        <a:solidFill>
          <a:schemeClr val="accent5">
            <a:hueOff val="2171350"/>
            <a:satOff val="7464"/>
            <a:lumOff val="-358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smtClean="0"/>
            <a:t>Marketing Strategy: STP (Value Proposition)</a:t>
          </a:r>
          <a:endParaRPr lang="en-CA" sz="1900" kern="1200" dirty="0"/>
        </a:p>
      </dsp:txBody>
      <dsp:txXfrm>
        <a:off x="21704" y="1899751"/>
        <a:ext cx="6243136" cy="401192"/>
      </dsp:txXfrm>
    </dsp:sp>
    <dsp:sp modelId="{D7415C3B-CE64-483D-BB44-61AB6279BC50}">
      <dsp:nvSpPr>
        <dsp:cNvPr id="0" name=""/>
        <dsp:cNvSpPr/>
      </dsp:nvSpPr>
      <dsp:spPr>
        <a:xfrm>
          <a:off x="0" y="2322647"/>
          <a:ext cx="6286544" cy="1140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59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kern="1200" dirty="0" smtClean="0"/>
            <a:t>Segmentation: dividing market into smaller homogenous groups</a:t>
          </a:r>
          <a:endParaRPr lang="en-C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kern="1200" dirty="0" smtClean="0"/>
            <a:t>Targeting: Selecting customer segment(s) to target whose needs you think you can meet</a:t>
          </a:r>
          <a:endParaRPr lang="en-C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kern="1200" dirty="0" smtClean="0"/>
            <a:t>Positioning: What will make your brand better/different than competitors targeting the same segment(s)</a:t>
          </a:r>
          <a:endParaRPr lang="en-CA" sz="1500" kern="1200" dirty="0"/>
        </a:p>
      </dsp:txBody>
      <dsp:txXfrm>
        <a:off x="0" y="2322647"/>
        <a:ext cx="6286544" cy="1140570"/>
      </dsp:txXfrm>
    </dsp:sp>
    <dsp:sp modelId="{230FF8D7-7D84-404C-A63A-8AE44D91970D}">
      <dsp:nvSpPr>
        <dsp:cNvPr id="0" name=""/>
        <dsp:cNvSpPr/>
      </dsp:nvSpPr>
      <dsp:spPr>
        <a:xfrm>
          <a:off x="0" y="3463217"/>
          <a:ext cx="6286544" cy="444600"/>
        </a:xfrm>
        <a:prstGeom prst="roundRect">
          <a:avLst/>
        </a:prstGeom>
        <a:solidFill>
          <a:schemeClr val="accent5">
            <a:hueOff val="3257024"/>
            <a:satOff val="11196"/>
            <a:lumOff val="-5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smtClean="0"/>
            <a:t>Marketing Tactics: 4Ps (Marketing Mix)</a:t>
          </a:r>
          <a:endParaRPr lang="en-CA" sz="1900" kern="1200" dirty="0"/>
        </a:p>
      </dsp:txBody>
      <dsp:txXfrm>
        <a:off x="21704" y="3484921"/>
        <a:ext cx="6243136" cy="401192"/>
      </dsp:txXfrm>
    </dsp:sp>
    <dsp:sp modelId="{E716BAC8-BCC1-4CFB-B7D4-78A696F4F23C}">
      <dsp:nvSpPr>
        <dsp:cNvPr id="0" name=""/>
        <dsp:cNvSpPr/>
      </dsp:nvSpPr>
      <dsp:spPr>
        <a:xfrm>
          <a:off x="0" y="3907817"/>
          <a:ext cx="6286544" cy="98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59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b="0" u="sng" kern="1200" dirty="0" smtClean="0"/>
            <a:t>Product</a:t>
          </a:r>
          <a:r>
            <a:rPr lang="en-CA" sz="1500" kern="1200" dirty="0" smtClean="0"/>
            <a:t>: new product development, total product issues</a:t>
          </a:r>
          <a:endParaRPr lang="en-C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b="0" u="sng" kern="1200" dirty="0" smtClean="0"/>
            <a:t>Price</a:t>
          </a:r>
          <a:r>
            <a:rPr lang="en-CA" sz="1500" kern="1200" dirty="0" smtClean="0"/>
            <a:t>: market value versus costs, brand equity</a:t>
          </a:r>
          <a:endParaRPr lang="en-C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u="sng" kern="1200" dirty="0" smtClean="0"/>
            <a:t>Place</a:t>
          </a:r>
          <a:r>
            <a:rPr lang="en-CA" sz="1500" kern="1200" dirty="0" smtClean="0"/>
            <a:t>: logistics, distribution channels</a:t>
          </a:r>
          <a:endParaRPr lang="en-C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1500" u="sng" kern="1200" smtClean="0"/>
            <a:t>Promotion</a:t>
          </a:r>
          <a:r>
            <a:rPr lang="en-CA" sz="1500" kern="1200" smtClean="0"/>
            <a:t>: What and where you communicate</a:t>
          </a:r>
          <a:endParaRPr lang="en-CA" sz="1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3907817"/>
        <a:ext cx="6286544" cy="983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B1EC9-EA59-4AC4-B71E-D8B956236869}">
      <dsp:nvSpPr>
        <dsp:cNvPr id="0" name=""/>
        <dsp:cNvSpPr/>
      </dsp:nvSpPr>
      <dsp:spPr>
        <a:xfrm>
          <a:off x="1055738" y="0"/>
          <a:ext cx="3289123" cy="3289123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3AC69-7FE8-4EFB-ACB3-DE4CA29A57B8}">
      <dsp:nvSpPr>
        <dsp:cNvPr id="0" name=""/>
        <dsp:cNvSpPr/>
      </dsp:nvSpPr>
      <dsp:spPr>
        <a:xfrm>
          <a:off x="1269531" y="213792"/>
          <a:ext cx="1315649" cy="1315649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3100" kern="1200" dirty="0"/>
        </a:p>
      </dsp:txBody>
      <dsp:txXfrm>
        <a:off x="1333756" y="278017"/>
        <a:ext cx="1187199" cy="1187199"/>
      </dsp:txXfrm>
    </dsp:sp>
    <dsp:sp modelId="{FB771F6B-7587-4E27-B1BE-64D2DA2179A2}">
      <dsp:nvSpPr>
        <dsp:cNvPr id="0" name=""/>
        <dsp:cNvSpPr/>
      </dsp:nvSpPr>
      <dsp:spPr>
        <a:xfrm>
          <a:off x="2815419" y="213792"/>
          <a:ext cx="1315649" cy="1315649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3100" kern="1200"/>
        </a:p>
      </dsp:txBody>
      <dsp:txXfrm>
        <a:off x="2879644" y="278017"/>
        <a:ext cx="1187199" cy="1187199"/>
      </dsp:txXfrm>
    </dsp:sp>
    <dsp:sp modelId="{4ACE9AD3-1937-4E1B-B48B-B8BB7C1BA03E}">
      <dsp:nvSpPr>
        <dsp:cNvPr id="0" name=""/>
        <dsp:cNvSpPr/>
      </dsp:nvSpPr>
      <dsp:spPr>
        <a:xfrm>
          <a:off x="1269531" y="1759680"/>
          <a:ext cx="1315649" cy="1315649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3100" kern="1200"/>
        </a:p>
      </dsp:txBody>
      <dsp:txXfrm>
        <a:off x="1333756" y="1823905"/>
        <a:ext cx="1187199" cy="1187199"/>
      </dsp:txXfrm>
    </dsp:sp>
    <dsp:sp modelId="{7D5276F5-226C-408D-8803-F0266E0EC68B}">
      <dsp:nvSpPr>
        <dsp:cNvPr id="0" name=""/>
        <dsp:cNvSpPr/>
      </dsp:nvSpPr>
      <dsp:spPr>
        <a:xfrm>
          <a:off x="2815419" y="1759680"/>
          <a:ext cx="1315649" cy="1315649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3100" kern="1200"/>
        </a:p>
      </dsp:txBody>
      <dsp:txXfrm>
        <a:off x="2879644" y="1823905"/>
        <a:ext cx="1187199" cy="118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defTabSz="931833">
              <a:defRPr sz="1300"/>
            </a:lvl1pPr>
          </a:lstStyle>
          <a:p>
            <a:endParaRPr lang="en-CA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735" y="1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algn="r" defTabSz="931833">
              <a:defRPr sz="1300"/>
            </a:lvl1pPr>
          </a:lstStyle>
          <a:p>
            <a:endParaRPr lang="en-CA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0659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defTabSz="931833">
              <a:defRPr sz="1300"/>
            </a:lvl1pPr>
          </a:lstStyle>
          <a:p>
            <a:endParaRPr lang="en-CA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735" y="8830659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algn="r" defTabSz="931833">
              <a:defRPr sz="1300"/>
            </a:lvl1pPr>
          </a:lstStyle>
          <a:p>
            <a:fld id="{CBC8B6F9-0591-47D0-B1D0-1E33B1CC39B9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2852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88134" tIns="44067" rIns="88134" bIns="44067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5" y="1"/>
            <a:ext cx="3038145" cy="464205"/>
          </a:xfrm>
          <a:prstGeom prst="rect">
            <a:avLst/>
          </a:prstGeom>
        </p:spPr>
        <p:txBody>
          <a:bodyPr vert="horz" lIns="88134" tIns="44067" rIns="88134" bIns="44067" rtlCol="0"/>
          <a:lstStyle>
            <a:lvl1pPr algn="r">
              <a:defRPr sz="1200"/>
            </a:lvl1pPr>
          </a:lstStyle>
          <a:p>
            <a:fld id="{82C63E38-1AAC-4AE2-B0A4-D9BB82021441}" type="datetimeFigureOut">
              <a:rPr lang="en-US" smtClean="0"/>
              <a:pPr/>
              <a:t>1/23/18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34" tIns="44067" rIns="88134" bIns="440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8"/>
            <a:ext cx="5607712" cy="4182458"/>
          </a:xfrm>
          <a:prstGeom prst="rect">
            <a:avLst/>
          </a:prstGeom>
        </p:spPr>
        <p:txBody>
          <a:bodyPr vert="horz" lIns="88134" tIns="44067" rIns="88134" bIns="4406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88134" tIns="44067" rIns="88134" bIns="44067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5" y="8830659"/>
            <a:ext cx="3038145" cy="464205"/>
          </a:xfrm>
          <a:prstGeom prst="rect">
            <a:avLst/>
          </a:prstGeom>
        </p:spPr>
        <p:txBody>
          <a:bodyPr vert="horz" lIns="88134" tIns="44067" rIns="88134" bIns="44067" rtlCol="0" anchor="b"/>
          <a:lstStyle>
            <a:lvl1pPr algn="r">
              <a:defRPr sz="1200"/>
            </a:lvl1pPr>
          </a:lstStyle>
          <a:p>
            <a:fld id="{38E286D3-A9F6-4E73-865F-8AEEF107643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347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Discuss connections with Entrepreneurship class and four facets of an opportunity:</a:t>
            </a:r>
            <a:r>
              <a:rPr lang="en-CA" baseline="0" dirty="0" smtClean="0"/>
              <a:t> unique/value added, attractive (market size), timely (why now?), durable (will it last?)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86D3-A9F6-4E73-865F-8AEEF107643B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1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86D3-A9F6-4E73-865F-8AEEF107643B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9962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Car example and how</a:t>
            </a:r>
            <a:r>
              <a:rPr lang="en-CA" baseline="0" dirty="0" smtClean="0"/>
              <a:t> different people look for different benefits from the same product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86D3-A9F6-4E73-865F-8AEEF107643B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49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ill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0350"/>
            <a:ext cx="5113338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UReginaGre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3813" y="6143625"/>
            <a:ext cx="1285875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9161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716338"/>
            <a:ext cx="864235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6563" y="115888"/>
            <a:ext cx="2178050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83338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052513"/>
            <a:ext cx="42799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281488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15888"/>
            <a:ext cx="8713788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052513"/>
            <a:ext cx="8713788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pic>
        <p:nvPicPr>
          <p:cNvPr id="2" name="Picture 8" descr="Hill logo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5750" y="6286500"/>
            <a:ext cx="27368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UReginaGreen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86688" y="6215063"/>
            <a:ext cx="1071562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2D86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2D86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2D86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2D86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2D86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2D86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2D86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2D86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2D8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916113"/>
            <a:ext cx="7772400" cy="1870077"/>
          </a:xfrm>
        </p:spPr>
        <p:txBody>
          <a:bodyPr/>
          <a:lstStyle/>
          <a:p>
            <a:r>
              <a:rPr lang="en-CA" dirty="0" smtClean="0"/>
              <a:t>Marketing Planning Process</a:t>
            </a:r>
            <a:endParaRPr lang="en-CA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4282" y="3857628"/>
            <a:ext cx="8642350" cy="1824038"/>
          </a:xfrm>
        </p:spPr>
        <p:txBody>
          <a:bodyPr/>
          <a:lstStyle/>
          <a:p>
            <a:r>
              <a:rPr lang="en-CA" dirty="0"/>
              <a:t>Dr. Lisa Watson</a:t>
            </a:r>
          </a:p>
          <a:p>
            <a:r>
              <a:rPr lang="en-CA" dirty="0" smtClean="0"/>
              <a:t>BUS 100 Team Instructor</a:t>
            </a:r>
            <a:endParaRPr lang="en-CA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Segmentation 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Geography</a:t>
            </a:r>
          </a:p>
          <a:p>
            <a:r>
              <a:rPr lang="en-CA" dirty="0" smtClean="0"/>
              <a:t>Demography</a:t>
            </a:r>
          </a:p>
          <a:p>
            <a:r>
              <a:rPr lang="en-CA" dirty="0" smtClean="0">
                <a:solidFill>
                  <a:srgbClr val="92D050"/>
                </a:solidFill>
              </a:rPr>
              <a:t>Behaviour/usage</a:t>
            </a:r>
          </a:p>
          <a:p>
            <a:r>
              <a:rPr lang="en-CA" dirty="0" smtClean="0">
                <a:solidFill>
                  <a:srgbClr val="0070C0"/>
                </a:solidFill>
              </a:rPr>
              <a:t>Psychographics</a:t>
            </a:r>
          </a:p>
          <a:p>
            <a:r>
              <a:rPr lang="en-CA" dirty="0" smtClean="0">
                <a:solidFill>
                  <a:srgbClr val="0070C0"/>
                </a:solidFill>
              </a:rPr>
              <a:t>Benefit Sought</a:t>
            </a:r>
          </a:p>
          <a:p>
            <a:pPr lvl="6"/>
            <a:endParaRPr lang="en-CA" dirty="0"/>
          </a:p>
          <a:p>
            <a:r>
              <a:rPr lang="en-CA" dirty="0" smtClean="0"/>
              <a:t>Used together to define and describe, segmentation is a marketer’s most powerful tool for understanding its customers and potential customers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34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Positioning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052514"/>
            <a:ext cx="8713788" cy="1315432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How consumers think about your product </a:t>
            </a:r>
            <a:r>
              <a:rPr lang="en-CA" i="1" dirty="0" smtClean="0">
                <a:solidFill>
                  <a:srgbClr val="7030A0"/>
                </a:solidFill>
              </a:rPr>
              <a:t>relative to competitors</a:t>
            </a:r>
          </a:p>
          <a:p>
            <a:pPr lvl="1"/>
            <a:r>
              <a:rPr lang="en-CA" dirty="0" smtClean="0"/>
              <a:t>Where you are positioned </a:t>
            </a:r>
            <a:r>
              <a:rPr lang="en-CA" i="1" dirty="0" smtClean="0">
                <a:solidFill>
                  <a:srgbClr val="00B0F0"/>
                </a:solidFill>
              </a:rPr>
              <a:t>in their minds</a:t>
            </a:r>
          </a:p>
          <a:p>
            <a:pPr lvl="1"/>
            <a:r>
              <a:rPr lang="en-CA" dirty="0" smtClean="0"/>
              <a:t>Comparison of product attributes</a:t>
            </a:r>
          </a:p>
          <a:p>
            <a:pPr lvl="2"/>
            <a:r>
              <a:rPr lang="en-CA" dirty="0" smtClean="0"/>
              <a:t>Beware the price/quality fallacy</a:t>
            </a:r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1691680" y="2780928"/>
            <a:ext cx="5400600" cy="4040192"/>
            <a:chOff x="2123728" y="2578856"/>
            <a:chExt cx="5400600" cy="4040192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1426049919"/>
                </p:ext>
              </p:extLst>
            </p:nvPr>
          </p:nvGraphicFramePr>
          <p:xfrm>
            <a:off x="2123728" y="2948188"/>
            <a:ext cx="5400600" cy="32891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2555776" y="443711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Low</a:t>
              </a:r>
              <a:endParaRPr lang="en-CA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20098" y="624971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Low</a:t>
              </a:r>
              <a:endParaRPr lang="en-CA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20097" y="2578856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High</a:t>
              </a:r>
              <a:endParaRPr lang="en-CA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44208" y="4408083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High</a:t>
              </a:r>
              <a:endParaRPr lang="en-CA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12332" y="246545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Whitening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955997" y="4500684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Reduces</a:t>
            </a:r>
          </a:p>
          <a:p>
            <a:r>
              <a:rPr lang="en-CA" dirty="0" smtClean="0"/>
              <a:t>sensitivity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5355745" y="428226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Pronamel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21" y="39943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Sensodyne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3655880" y="328107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Crest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2642781" y="500851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Arm &amp; Hammer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3412224" y="36302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Colgate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20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Value Proposition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42983"/>
            <a:ext cx="8713788" cy="5072099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CA" sz="3600" dirty="0" smtClean="0"/>
              <a:t>The </a:t>
            </a:r>
            <a:r>
              <a:rPr lang="en-CA" sz="3600" i="1" dirty="0" smtClean="0">
                <a:solidFill>
                  <a:srgbClr val="0070C0"/>
                </a:solidFill>
              </a:rPr>
              <a:t>unique benefit </a:t>
            </a:r>
          </a:p>
          <a:p>
            <a:pPr algn="ctr">
              <a:buNone/>
            </a:pPr>
            <a:r>
              <a:rPr lang="en-CA" sz="3600" dirty="0" smtClean="0"/>
              <a:t>that your firm’s </a:t>
            </a:r>
            <a:r>
              <a:rPr lang="en-CA" sz="3600" i="1" dirty="0" smtClean="0">
                <a:solidFill>
                  <a:srgbClr val="92D050"/>
                </a:solidFill>
              </a:rPr>
              <a:t>product</a:t>
            </a:r>
            <a:r>
              <a:rPr lang="en-CA" sz="3600" i="1" baseline="30000" dirty="0" smtClean="0">
                <a:solidFill>
                  <a:srgbClr val="92D050"/>
                </a:solidFill>
              </a:rPr>
              <a:t>1</a:t>
            </a:r>
            <a:r>
              <a:rPr lang="en-CA" sz="3600" dirty="0" smtClean="0"/>
              <a:t> provides</a:t>
            </a:r>
          </a:p>
          <a:p>
            <a:pPr algn="ctr">
              <a:buNone/>
            </a:pPr>
            <a:r>
              <a:rPr lang="en-CA" sz="3600" dirty="0" smtClean="0"/>
              <a:t>to a particular target market segment</a:t>
            </a:r>
          </a:p>
          <a:p>
            <a:pPr algn="ctr">
              <a:buNone/>
            </a:pPr>
            <a:r>
              <a:rPr lang="en-CA" sz="3600" i="1" dirty="0" smtClean="0">
                <a:solidFill>
                  <a:srgbClr val="7030A0"/>
                </a:solidFill>
              </a:rPr>
              <a:t>better/differently </a:t>
            </a:r>
            <a:r>
              <a:rPr lang="en-CA" sz="3600" dirty="0" smtClean="0"/>
              <a:t>than your competitors</a:t>
            </a:r>
          </a:p>
          <a:p>
            <a:pPr algn="ctr">
              <a:buNone/>
            </a:pPr>
            <a:endParaRPr lang="en-CA" sz="2800" dirty="0" smtClean="0"/>
          </a:p>
          <a:p>
            <a:pPr algn="ctr">
              <a:buNone/>
            </a:pPr>
            <a:r>
              <a:rPr lang="en-CA" sz="3600" i="1" dirty="0" smtClean="0">
                <a:solidFill>
                  <a:srgbClr val="002060"/>
                </a:solidFill>
              </a:rPr>
              <a:t>A Clear Value Proposition is </a:t>
            </a:r>
            <a:br>
              <a:rPr lang="en-CA" sz="3600" i="1" dirty="0" smtClean="0">
                <a:solidFill>
                  <a:srgbClr val="002060"/>
                </a:solidFill>
              </a:rPr>
            </a:br>
            <a:r>
              <a:rPr lang="en-CA" sz="3600" i="1" dirty="0" smtClean="0">
                <a:solidFill>
                  <a:srgbClr val="002060"/>
                </a:solidFill>
              </a:rPr>
              <a:t>Central to Every Marketing Strategy</a:t>
            </a:r>
          </a:p>
          <a:p>
            <a:pPr algn="ctr">
              <a:buNone/>
            </a:pPr>
            <a:endParaRPr lang="en-CA" sz="1200" i="1" dirty="0" smtClean="0">
              <a:solidFill>
                <a:srgbClr val="002060"/>
              </a:solidFill>
            </a:endParaRPr>
          </a:p>
          <a:p>
            <a:pPr algn="ctr">
              <a:buNone/>
            </a:pPr>
            <a:endParaRPr lang="en-CA" sz="1200" i="1" dirty="0" smtClean="0">
              <a:solidFill>
                <a:srgbClr val="002060"/>
              </a:solidFill>
            </a:endParaRPr>
          </a:p>
          <a:p>
            <a:pPr algn="ctr">
              <a:buNone/>
            </a:pPr>
            <a:endParaRPr lang="en-CA" sz="1200" i="1" dirty="0" smtClean="0">
              <a:solidFill>
                <a:srgbClr val="002060"/>
              </a:solidFill>
            </a:endParaRPr>
          </a:p>
          <a:p>
            <a:pPr algn="ctr">
              <a:buNone/>
            </a:pPr>
            <a:endParaRPr lang="en-CA" sz="1200" i="1" dirty="0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CA" sz="1400" baseline="30000" dirty="0" smtClean="0">
                <a:solidFill>
                  <a:srgbClr val="002060"/>
                </a:solidFill>
              </a:rPr>
              <a:t>1 </a:t>
            </a:r>
            <a:r>
              <a:rPr lang="en-CA" sz="1400" dirty="0" smtClean="0">
                <a:solidFill>
                  <a:srgbClr val="002060"/>
                </a:solidFill>
              </a:rPr>
              <a:t>Products can include goods, services, ideas and experiences</a:t>
            </a:r>
            <a:endParaRPr lang="en-CA" sz="1400" dirty="0">
              <a:solidFill>
                <a:srgbClr val="00206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Toolkit: Marketing Mix (4Ps)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Product</a:t>
            </a:r>
          </a:p>
          <a:p>
            <a:pPr lvl="1"/>
            <a:r>
              <a:rPr lang="en-CA" dirty="0" smtClean="0"/>
              <a:t>Features, branding, warranties, service, etc.</a:t>
            </a:r>
            <a:endParaRPr lang="en-CA" dirty="0"/>
          </a:p>
          <a:p>
            <a:r>
              <a:rPr lang="en-CA" dirty="0"/>
              <a:t>Price</a:t>
            </a:r>
          </a:p>
          <a:p>
            <a:pPr lvl="1"/>
            <a:r>
              <a:rPr lang="en-CA" dirty="0" smtClean="0"/>
              <a:t>How much to charge relative </a:t>
            </a:r>
            <a:r>
              <a:rPr lang="en-CA" dirty="0"/>
              <a:t>to </a:t>
            </a:r>
            <a:r>
              <a:rPr lang="en-CA" dirty="0" smtClean="0"/>
              <a:t>competitors</a:t>
            </a:r>
          </a:p>
          <a:p>
            <a:pPr lvl="2"/>
            <a:r>
              <a:rPr lang="en-CA" dirty="0" smtClean="0"/>
              <a:t>more about perceived value than costs</a:t>
            </a:r>
            <a:endParaRPr lang="en-CA" dirty="0"/>
          </a:p>
          <a:p>
            <a:r>
              <a:rPr lang="en-CA" dirty="0" smtClean="0"/>
              <a:t>Place (distribution)</a:t>
            </a:r>
          </a:p>
          <a:p>
            <a:pPr lvl="1"/>
            <a:r>
              <a:rPr lang="en-CA" dirty="0" smtClean="0"/>
              <a:t>Convenience: where and when you want it</a:t>
            </a:r>
          </a:p>
          <a:p>
            <a:pPr lvl="2"/>
            <a:r>
              <a:rPr lang="en-CA" dirty="0" smtClean="0"/>
              <a:t>Logistics, retail location, hours, shipping/parking, etc.</a:t>
            </a:r>
            <a:endParaRPr lang="en-CA" dirty="0"/>
          </a:p>
          <a:p>
            <a:r>
              <a:rPr lang="en-CA" dirty="0" smtClean="0"/>
              <a:t>Promotion</a:t>
            </a:r>
          </a:p>
          <a:p>
            <a:pPr lvl="1"/>
            <a:r>
              <a:rPr lang="en-CA" dirty="0" smtClean="0"/>
              <a:t>Marketing communication: promotional mix</a:t>
            </a:r>
          </a:p>
          <a:p>
            <a:pPr lvl="2"/>
            <a:r>
              <a:rPr lang="en-CA" dirty="0" smtClean="0"/>
              <a:t>advertising, public relations, word of mouth media, direct marketing, sales promotion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1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4213" y="1556792"/>
            <a:ext cx="7772400" cy="1901354"/>
          </a:xfrm>
        </p:spPr>
        <p:txBody>
          <a:bodyPr/>
          <a:lstStyle/>
          <a:p>
            <a:r>
              <a:rPr lang="en-CA" sz="6000" dirty="0" smtClean="0"/>
              <a:t>Thank </a:t>
            </a:r>
            <a:r>
              <a:rPr lang="en-CA" sz="6000" dirty="0"/>
              <a:t>you</a:t>
            </a:r>
            <a:r>
              <a:rPr lang="en-CA" sz="6000" dirty="0" smtClean="0"/>
              <a:t>!</a:t>
            </a:r>
            <a:br>
              <a:rPr lang="en-CA" sz="6000" dirty="0" smtClean="0"/>
            </a:br>
            <a:r>
              <a:rPr lang="en-CA" sz="6000" dirty="0" smtClean="0"/>
              <a:t>Any More Questions?</a:t>
            </a:r>
            <a:endParaRPr lang="en-CA" sz="6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49238" y="3933056"/>
            <a:ext cx="8642350" cy="1752600"/>
          </a:xfrm>
        </p:spPr>
        <p:txBody>
          <a:bodyPr/>
          <a:lstStyle/>
          <a:p>
            <a:r>
              <a:rPr lang="en-CA" dirty="0"/>
              <a:t>Marketing Planning Process </a:t>
            </a:r>
            <a:endParaRPr lang="en-CA" dirty="0" smtClean="0"/>
          </a:p>
          <a:p>
            <a:r>
              <a:rPr lang="en-CA" dirty="0" smtClean="0"/>
              <a:t>Dr</a:t>
            </a:r>
            <a:r>
              <a:rPr lang="en-CA" dirty="0"/>
              <a:t>. Lisa Watson</a:t>
            </a:r>
          </a:p>
          <a:p>
            <a:r>
              <a:rPr lang="en-CA" dirty="0"/>
              <a:t>BUS 100 Team Instructor</a:t>
            </a:r>
          </a:p>
          <a:p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671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/>
          <p:nvPr/>
        </p:nvGrpSpPr>
        <p:grpSpPr>
          <a:xfrm>
            <a:off x="142844" y="142852"/>
            <a:ext cx="8858312" cy="6572296"/>
            <a:chOff x="142844" y="142852"/>
            <a:chExt cx="8858312" cy="6572296"/>
          </a:xfrm>
        </p:grpSpPr>
        <p:sp>
          <p:nvSpPr>
            <p:cNvPr id="4" name="Rectangle 3"/>
            <p:cNvSpPr/>
            <p:nvPr/>
          </p:nvSpPr>
          <p:spPr>
            <a:xfrm>
              <a:off x="142844" y="142852"/>
              <a:ext cx="8858312" cy="6572296"/>
            </a:xfrm>
            <a:prstGeom prst="rect">
              <a:avLst/>
            </a:prstGeom>
            <a:solidFill>
              <a:srgbClr val="4EA8B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1472" y="1571612"/>
              <a:ext cx="8001056" cy="485778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28662" y="2143116"/>
              <a:ext cx="5857916" cy="40005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42976" y="3214686"/>
              <a:ext cx="2643206" cy="2786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9058" y="3214686"/>
              <a:ext cx="2643206" cy="2786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4282" y="357166"/>
              <a:ext cx="87154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u="sng" dirty="0" smtClean="0"/>
                <a:t>General Business Environment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CA" b="1" dirty="0" smtClean="0"/>
                <a:t>C</a:t>
              </a:r>
              <a:r>
                <a:rPr lang="en-CA" dirty="0" smtClean="0"/>
                <a:t>ontext/climate (5Cs): PESTLE (Ch.1-2)</a:t>
              </a:r>
            </a:p>
            <a:p>
              <a:pPr algn="ctr"/>
              <a:r>
                <a:rPr lang="en-CA" dirty="0" smtClean="0"/>
                <a:t>political, economic, socio-cultural, technological, legal/regulatory, environmental</a:t>
              </a:r>
              <a:endParaRPr lang="en-CA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8662" y="2214554"/>
              <a:ext cx="5857916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       </a:t>
              </a:r>
              <a:r>
                <a:rPr lang="en-CA" b="1" u="sng" dirty="0" smtClean="0"/>
                <a:t>C</a:t>
              </a:r>
              <a:r>
                <a:rPr lang="en-CA" u="sng" dirty="0" smtClean="0"/>
                <a:t>ompany</a:t>
              </a:r>
              <a:r>
                <a:rPr lang="en-CA" dirty="0" smtClean="0"/>
                <a:t> (5Cs)</a:t>
              </a:r>
            </a:p>
            <a:p>
              <a:pPr algn="ctr">
                <a:spcBef>
                  <a:spcPts val="600"/>
                </a:spcBef>
              </a:pPr>
              <a:r>
                <a:rPr lang="en-CA" dirty="0" smtClean="0"/>
                <a:t>Structures and Entrepreneurship (Ch. 4)</a:t>
              </a:r>
            </a:p>
            <a:p>
              <a:pPr algn="ctr"/>
              <a:r>
                <a:rPr lang="en-CA" dirty="0" smtClean="0"/>
                <a:t>Ethics (Ch. 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86578" y="2357430"/>
              <a:ext cx="177642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CA" b="1" dirty="0" smtClean="0"/>
            </a:p>
            <a:p>
              <a:pPr algn="ctr"/>
              <a:r>
                <a:rPr lang="en-CA" b="1" dirty="0" smtClean="0"/>
                <a:t>C</a:t>
              </a:r>
              <a:r>
                <a:rPr lang="en-CA" dirty="0" smtClean="0"/>
                <a:t>ustomers</a:t>
              </a:r>
            </a:p>
            <a:p>
              <a:pPr algn="ctr"/>
              <a:endParaRPr lang="en-CA" dirty="0" smtClean="0"/>
            </a:p>
            <a:p>
              <a:pPr algn="ctr"/>
              <a:endParaRPr lang="en-CA" dirty="0" smtClean="0"/>
            </a:p>
            <a:p>
              <a:pPr algn="ctr"/>
              <a:endParaRPr lang="en-CA" dirty="0"/>
            </a:p>
            <a:p>
              <a:pPr algn="ctr"/>
              <a:r>
                <a:rPr lang="en-CA" b="1" dirty="0" smtClean="0"/>
                <a:t>C</a:t>
              </a:r>
              <a:r>
                <a:rPr lang="en-CA" dirty="0" smtClean="0"/>
                <a:t>ompetitors</a:t>
              </a:r>
            </a:p>
            <a:p>
              <a:pPr algn="ctr"/>
              <a:endParaRPr lang="en-CA" dirty="0" smtClean="0"/>
            </a:p>
            <a:p>
              <a:pPr algn="ctr"/>
              <a:endParaRPr lang="en-CA" dirty="0" smtClean="0"/>
            </a:p>
            <a:p>
              <a:pPr algn="ctr"/>
              <a:endParaRPr lang="en-CA" dirty="0"/>
            </a:p>
            <a:p>
              <a:pPr algn="ctr"/>
              <a:r>
                <a:rPr lang="en-CA" b="1" dirty="0" smtClean="0"/>
                <a:t>C</a:t>
              </a:r>
              <a:r>
                <a:rPr lang="en-CA" dirty="0" smtClean="0"/>
                <a:t>ollaborators</a:t>
              </a:r>
              <a:endParaRPr lang="en-CA" dirty="0"/>
            </a:p>
            <a:p>
              <a:pPr algn="ctr"/>
              <a:r>
                <a:rPr lang="en-CA" dirty="0" smtClean="0"/>
                <a:t>(incl. channels)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2976" y="3286124"/>
              <a:ext cx="2643206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u="sng" dirty="0" smtClean="0"/>
                <a:t>Management Functions </a:t>
              </a:r>
              <a:r>
                <a:rPr lang="en-CA" dirty="0" smtClean="0"/>
                <a:t>(Ch.6)</a:t>
              </a:r>
            </a:p>
            <a:p>
              <a:pPr algn="ctr"/>
              <a:endParaRPr lang="en-CA" sz="1200" dirty="0" smtClean="0"/>
            </a:p>
            <a:p>
              <a:pPr algn="ctr"/>
              <a:r>
                <a:rPr lang="en-CA" dirty="0" smtClean="0"/>
                <a:t>Planning</a:t>
              </a:r>
            </a:p>
            <a:p>
              <a:pPr algn="ctr"/>
              <a:endParaRPr lang="en-CA" sz="1200" u="sng" dirty="0"/>
            </a:p>
            <a:p>
              <a:pPr algn="ctr"/>
              <a:r>
                <a:rPr lang="en-CA" dirty="0" smtClean="0"/>
                <a:t>Organizing</a:t>
              </a:r>
            </a:p>
            <a:p>
              <a:pPr algn="ctr"/>
              <a:endParaRPr lang="en-CA" sz="1200" dirty="0" smtClean="0"/>
            </a:p>
            <a:p>
              <a:pPr algn="ctr"/>
              <a:r>
                <a:rPr lang="en-CA" dirty="0" smtClean="0"/>
                <a:t>Leading</a:t>
              </a:r>
            </a:p>
            <a:p>
              <a:pPr algn="ctr"/>
              <a:endParaRPr lang="en-CA" sz="1200" dirty="0" smtClean="0"/>
            </a:p>
            <a:p>
              <a:pPr algn="ctr"/>
              <a:r>
                <a:rPr lang="en-CA" dirty="0" smtClean="0"/>
                <a:t>Controlling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29058" y="3286124"/>
              <a:ext cx="2643206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u="sng" dirty="0" smtClean="0"/>
                <a:t>Functional Areas</a:t>
              </a:r>
            </a:p>
            <a:p>
              <a:pPr algn="ctr"/>
              <a:endParaRPr lang="en-CA" sz="1200" dirty="0" smtClean="0"/>
            </a:p>
            <a:p>
              <a:pPr algn="ctr"/>
              <a:r>
                <a:rPr lang="en-CA" dirty="0" smtClean="0"/>
                <a:t>HR (Ch. 8-9)</a:t>
              </a:r>
            </a:p>
            <a:p>
              <a:pPr algn="ctr"/>
              <a:endParaRPr lang="en-CA" sz="1200" dirty="0" smtClean="0"/>
            </a:p>
            <a:p>
              <a:pPr algn="ctr"/>
              <a:r>
                <a:rPr lang="en-CA" b="1" dirty="0" smtClean="0">
                  <a:solidFill>
                    <a:schemeClr val="accent5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Marketing (Ch. 12-13)</a:t>
              </a:r>
            </a:p>
            <a:p>
              <a:pPr algn="ctr"/>
              <a:endParaRPr lang="en-CA" sz="1200" dirty="0" smtClean="0"/>
            </a:p>
            <a:p>
              <a:pPr algn="ctr"/>
              <a:r>
                <a:rPr lang="en-CA" dirty="0" smtClean="0"/>
                <a:t>Operations (Ch. 10)</a:t>
              </a:r>
            </a:p>
            <a:p>
              <a:pPr algn="ctr"/>
              <a:endParaRPr lang="en-CA" sz="1200" dirty="0" smtClean="0"/>
            </a:p>
            <a:p>
              <a:pPr algn="ctr"/>
              <a:r>
                <a:rPr lang="en-CA" dirty="0" smtClean="0"/>
                <a:t>Accounting (Ch. 11)</a:t>
              </a:r>
            </a:p>
            <a:p>
              <a:pPr algn="ctr"/>
              <a:endParaRPr lang="en-CA" sz="1200" dirty="0" smtClean="0"/>
            </a:p>
            <a:p>
              <a:pPr algn="ctr"/>
              <a:r>
                <a:rPr lang="en-CA" dirty="0" smtClean="0"/>
                <a:t>Finance (Ch. 14)            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910" y="1643050"/>
              <a:ext cx="7858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u="sng" dirty="0" smtClean="0"/>
                <a:t>Industry Environment </a:t>
              </a:r>
              <a:r>
                <a:rPr lang="en-CA" dirty="0" smtClean="0"/>
                <a:t>(5Cs)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64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Marketing?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0768"/>
            <a:ext cx="8713788" cy="4785394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8000" dirty="0" smtClean="0">
                <a:solidFill>
                  <a:srgbClr val="C00000"/>
                </a:solidFill>
              </a:rPr>
              <a:t>80%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4800" dirty="0" smtClean="0"/>
              <a:t>of all new consumer products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8000" dirty="0" smtClean="0">
                <a:solidFill>
                  <a:srgbClr val="C00000"/>
                </a:solidFill>
              </a:rPr>
              <a:t>FAIL</a:t>
            </a:r>
          </a:p>
          <a:p>
            <a:pPr algn="ctr">
              <a:buFontTx/>
              <a:buNone/>
            </a:pPr>
            <a:endParaRPr lang="en-US" sz="1600" dirty="0" smtClean="0"/>
          </a:p>
          <a:p>
            <a:pPr algn="ctr">
              <a:buFontTx/>
              <a:buNone/>
            </a:pPr>
            <a:r>
              <a:rPr lang="en-US" dirty="0" smtClean="0"/>
              <a:t>(Marketing is about improving your chances of being in the other 20%)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(&amp; isn’t) Marketing About?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1" y="1052736"/>
            <a:ext cx="8890075" cy="56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97"/>
            <a:ext cx="8713788" cy="1296888"/>
          </a:xfrm>
        </p:spPr>
        <p:txBody>
          <a:bodyPr/>
          <a:lstStyle/>
          <a:p>
            <a:r>
              <a:rPr lang="en-CA" dirty="0" smtClean="0"/>
              <a:t>Marketing Planning Process</a:t>
            </a:r>
            <a:br>
              <a:rPr lang="en-CA" dirty="0" smtClean="0"/>
            </a:br>
            <a:r>
              <a:rPr lang="en-CA" sz="3600" dirty="0" smtClean="0"/>
              <a:t>(STP &amp; the 4Ps)</a:t>
            </a:r>
            <a:endParaRPr lang="en-CA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259632" y="1233405"/>
          <a:ext cx="6286544" cy="507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Left-Right Arrow 7"/>
          <p:cNvSpPr/>
          <p:nvPr/>
        </p:nvSpPr>
        <p:spPr>
          <a:xfrm rot="5400000">
            <a:off x="5740088" y="3413040"/>
            <a:ext cx="4714908" cy="714380"/>
          </a:xfrm>
          <a:prstGeom prst="leftRightArrow">
            <a:avLst>
              <a:gd name="adj1" fmla="val 50000"/>
              <a:gd name="adj2" fmla="val 4749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Marketing</a:t>
            </a:r>
            <a:r>
              <a:rPr lang="en-CA" dirty="0" smtClean="0">
                <a:solidFill>
                  <a:schemeClr val="tx1"/>
                </a:solidFill>
              </a:rPr>
              <a:t> </a:t>
            </a:r>
            <a:r>
              <a:rPr lang="en-CA" dirty="0" smtClean="0">
                <a:solidFill>
                  <a:schemeClr val="bg1"/>
                </a:solidFill>
              </a:rPr>
              <a:t>Research</a:t>
            </a:r>
            <a:endParaRPr lang="en-CA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77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Marketing Orientation</a:t>
            </a: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196753"/>
            <a:ext cx="8064896" cy="4929410"/>
          </a:xfrm>
        </p:spPr>
        <p:txBody>
          <a:bodyPr/>
          <a:lstStyle/>
          <a:p>
            <a:pPr marL="0" indent="17463" algn="ctr">
              <a:buFontTx/>
              <a:buNone/>
            </a:pPr>
            <a:r>
              <a:rPr lang="en-US" sz="3600" dirty="0" smtClean="0"/>
              <a:t>People Don’t Buy</a:t>
            </a:r>
            <a:r>
              <a:rPr lang="en-US" sz="3600" dirty="0" smtClean="0">
                <a:solidFill>
                  <a:schemeClr val="hlink"/>
                </a:solidFill>
              </a:rPr>
              <a:t> </a:t>
            </a:r>
            <a:r>
              <a:rPr lang="en-US" sz="3600" dirty="0" smtClean="0">
                <a:solidFill>
                  <a:schemeClr val="folHlink"/>
                </a:solidFill>
              </a:rPr>
              <a:t>Products</a:t>
            </a:r>
            <a:r>
              <a:rPr lang="en-US" sz="3600" dirty="0" smtClean="0">
                <a:solidFill>
                  <a:schemeClr val="hlink"/>
                </a:solidFill>
              </a:rPr>
              <a:t> </a:t>
            </a:r>
          </a:p>
          <a:p>
            <a:pPr marL="0" indent="17463" algn="ctr">
              <a:buFontTx/>
              <a:buNone/>
            </a:pPr>
            <a:r>
              <a:rPr lang="en-US" sz="3600" dirty="0" smtClean="0"/>
              <a:t>They Buy</a:t>
            </a:r>
            <a:r>
              <a:rPr lang="en-US" sz="3600" dirty="0" smtClean="0">
                <a:solidFill>
                  <a:schemeClr val="hlink"/>
                </a:solidFill>
              </a:rPr>
              <a:t> Benefits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(solutions to problems)</a:t>
            </a:r>
          </a:p>
          <a:p>
            <a:pPr marL="2217738" lvl="4" indent="-381000"/>
            <a:endParaRPr lang="en-US" dirty="0" smtClean="0"/>
          </a:p>
          <a:p>
            <a:pPr marL="0" indent="17463"/>
            <a:r>
              <a:rPr lang="en-US" dirty="0" smtClean="0"/>
              <a:t>Why do people buy toothpaste?</a:t>
            </a:r>
          </a:p>
          <a:p>
            <a:pPr marL="1089025" lvl="1" indent="-533400">
              <a:buFontTx/>
              <a:buAutoNum type="alphaLcParenR"/>
            </a:pPr>
            <a:r>
              <a:rPr lang="en-US" dirty="0" smtClean="0">
                <a:solidFill>
                  <a:schemeClr val="folHlink"/>
                </a:solidFill>
              </a:rPr>
              <a:t>To have a substance to rub over their teeth with a brush each morning?</a:t>
            </a:r>
            <a:r>
              <a:rPr lang="en-US" dirty="0" smtClean="0"/>
              <a:t> </a:t>
            </a:r>
          </a:p>
          <a:p>
            <a:pPr marL="1089025" lvl="1" indent="-533400">
              <a:buFontTx/>
              <a:buAutoNum type="alphaLcParenR"/>
            </a:pPr>
            <a:r>
              <a:rPr lang="en-US" dirty="0" smtClean="0">
                <a:solidFill>
                  <a:schemeClr val="hlink"/>
                </a:solidFill>
              </a:rPr>
              <a:t>Cavity prevention, whiter teeth, fresher breath, etc.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52400"/>
            <a:ext cx="8678892" cy="990584"/>
          </a:xfrm>
        </p:spPr>
        <p:txBody>
          <a:bodyPr/>
          <a:lstStyle/>
          <a:p>
            <a:r>
              <a:rPr lang="en-US" sz="3600" dirty="0"/>
              <a:t>Identifying </a:t>
            </a:r>
            <a:r>
              <a:rPr lang="en-US" sz="3600" dirty="0" smtClean="0"/>
              <a:t>Opportunities to Meet </a:t>
            </a:r>
            <a:br>
              <a:rPr lang="en-US" sz="3600" dirty="0" smtClean="0"/>
            </a:br>
            <a:r>
              <a:rPr lang="en-US" sz="3600" dirty="0" smtClean="0"/>
              <a:t>Unmet Needs/Wants</a:t>
            </a:r>
            <a:endParaRPr lang="en-US" sz="3600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28736"/>
            <a:ext cx="8496300" cy="4714908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Marketing is about understanding </a:t>
            </a:r>
            <a:r>
              <a:rPr lang="en-US" sz="28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</a:t>
            </a:r>
          </a:p>
          <a:p>
            <a:pPr lvl="7"/>
            <a:endParaRPr lang="en-US" sz="1200" i="1" u="sng" dirty="0">
              <a:solidFill>
                <a:schemeClr val="accent2"/>
              </a:solidFill>
            </a:endParaRPr>
          </a:p>
          <a:p>
            <a:r>
              <a:rPr lang="en-US" sz="2800" dirty="0"/>
              <a:t>Marketers have to be able to look at the world through consumers’ </a:t>
            </a:r>
            <a:r>
              <a:rPr lang="en-US" sz="2800" dirty="0" smtClean="0"/>
              <a:t>eyes in order to</a:t>
            </a:r>
            <a:endParaRPr lang="en-US" sz="2800" dirty="0"/>
          </a:p>
          <a:p>
            <a:pPr lvl="1"/>
            <a:r>
              <a:rPr lang="en-US" sz="2400" dirty="0" smtClean="0"/>
              <a:t>Identify </a:t>
            </a:r>
            <a:r>
              <a:rPr lang="en-US" sz="2400" dirty="0"/>
              <a:t>needs/wants that aren’t being met (create value)</a:t>
            </a:r>
          </a:p>
          <a:p>
            <a:pPr lvl="1"/>
            <a:r>
              <a:rPr lang="en-US" sz="2400" dirty="0" smtClean="0"/>
              <a:t>Improve existing </a:t>
            </a:r>
            <a:r>
              <a:rPr lang="en-US" sz="2400" dirty="0"/>
              <a:t>products to better meet people’s needs/wants (add value</a:t>
            </a:r>
            <a:r>
              <a:rPr lang="en-US" sz="2400" dirty="0" smtClean="0"/>
              <a:t>)</a:t>
            </a:r>
          </a:p>
          <a:p>
            <a:pPr lvl="8"/>
            <a:endParaRPr lang="en-US" sz="1200" dirty="0"/>
          </a:p>
          <a:p>
            <a:r>
              <a:rPr lang="en-US" sz="2800" dirty="0"/>
              <a:t>Be aware of what is happening around </a:t>
            </a:r>
            <a:r>
              <a:rPr lang="en-US" sz="2800" dirty="0" smtClean="0"/>
              <a:t>you</a:t>
            </a:r>
          </a:p>
          <a:p>
            <a:pPr lvl="1"/>
            <a:r>
              <a:rPr lang="en-US" sz="2400" dirty="0" smtClean="0"/>
              <a:t>Look at changes occurring in the environment (e-scan)</a:t>
            </a:r>
          </a:p>
          <a:p>
            <a:pPr lvl="1"/>
            <a:r>
              <a:rPr lang="en-US" sz="2400" dirty="0" smtClean="0"/>
              <a:t>Listen to people around you (like informal market research)</a:t>
            </a:r>
            <a:endParaRPr lang="en-US" sz="2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36" name="Picture 20" descr="http://ecx.images-amazon.com/images/I/31NQf5-mF-L._SL500_SS500_.jpg"/>
          <p:cNvPicPr>
            <a:picLocks noChangeAspect="1" noChangeArrowheads="1"/>
          </p:cNvPicPr>
          <p:nvPr/>
        </p:nvPicPr>
        <p:blipFill>
          <a:blip r:embed="rId4" cstate="print"/>
          <a:srcRect l="37799" t="30240" r="36497" b="30449"/>
          <a:stretch>
            <a:fillRect/>
          </a:stretch>
        </p:blipFill>
        <p:spPr bwMode="auto">
          <a:xfrm>
            <a:off x="5271748" y="4869160"/>
            <a:ext cx="1084013" cy="1657902"/>
          </a:xfrm>
          <a:prstGeom prst="rect">
            <a:avLst/>
          </a:prstGeom>
          <a:noFill/>
        </p:spPr>
      </p:pic>
      <p:pic>
        <p:nvPicPr>
          <p:cNvPr id="34828" name="Picture 12" descr="http://ecx.images-amazon.com/images/I/41QDChhptiL._SY450_.jpg"/>
          <p:cNvPicPr>
            <a:picLocks noChangeAspect="1" noChangeArrowheads="1"/>
          </p:cNvPicPr>
          <p:nvPr/>
        </p:nvPicPr>
        <p:blipFill>
          <a:blip r:embed="rId5" cstate="print"/>
          <a:srcRect l="21337" r="22652"/>
          <a:stretch>
            <a:fillRect/>
          </a:stretch>
        </p:blipFill>
        <p:spPr bwMode="auto">
          <a:xfrm>
            <a:off x="6104990" y="3334391"/>
            <a:ext cx="911976" cy="1628222"/>
          </a:xfrm>
          <a:prstGeom prst="rect">
            <a:avLst/>
          </a:prstGeom>
          <a:noFill/>
        </p:spPr>
      </p:pic>
      <p:pic>
        <p:nvPicPr>
          <p:cNvPr id="34834" name="Picture 18" descr="Crest Kid's Cavity Protection Neat Squeeze Sparkle Fun Toothpaste 6 Oz (Pack of 6)"/>
          <p:cNvPicPr>
            <a:picLocks noChangeAspect="1" noChangeArrowheads="1"/>
          </p:cNvPicPr>
          <p:nvPr/>
        </p:nvPicPr>
        <p:blipFill>
          <a:blip r:embed="rId6" cstate="print"/>
          <a:srcRect l="23326" r="21276"/>
          <a:stretch>
            <a:fillRect/>
          </a:stretch>
        </p:blipFill>
        <p:spPr bwMode="auto">
          <a:xfrm>
            <a:off x="5140211" y="1280637"/>
            <a:ext cx="1110012" cy="2003684"/>
          </a:xfrm>
          <a:prstGeom prst="rect">
            <a:avLst/>
          </a:prstGeom>
          <a:noFill/>
        </p:spPr>
      </p:pic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13788" cy="1241410"/>
          </a:xfrm>
        </p:spPr>
        <p:txBody>
          <a:bodyPr/>
          <a:lstStyle/>
          <a:p>
            <a:r>
              <a:rPr lang="en-US" dirty="0" smtClean="0"/>
              <a:t>Categories of Consumer Needs/Wants/Benefits</a:t>
            </a:r>
            <a:endParaRPr lang="en-US" dirty="0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0825" y="1571612"/>
            <a:ext cx="6817327" cy="45545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Externally generated usage-</a:t>
            </a:r>
            <a:br>
              <a:rPr lang="en-US" dirty="0" smtClean="0"/>
            </a:br>
            <a:r>
              <a:rPr lang="en-US" dirty="0" smtClean="0"/>
              <a:t>related problems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Symbolic</a:t>
            </a:r>
          </a:p>
          <a:p>
            <a:pPr lvl="1"/>
            <a:r>
              <a:rPr lang="en-US" dirty="0" smtClean="0"/>
              <a:t>Internally generated needs for self-</a:t>
            </a:r>
            <a:br>
              <a:rPr lang="en-US" dirty="0" smtClean="0"/>
            </a:br>
            <a:r>
              <a:rPr lang="en-US" dirty="0" smtClean="0"/>
              <a:t>enhancement, role position, group </a:t>
            </a:r>
            <a:br>
              <a:rPr lang="en-US" dirty="0" smtClean="0"/>
            </a:br>
            <a:r>
              <a:rPr lang="en-US" dirty="0" smtClean="0"/>
              <a:t>membership, or ego-identification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Experiential</a:t>
            </a:r>
          </a:p>
          <a:p>
            <a:pPr lvl="1"/>
            <a:r>
              <a:rPr lang="en-US" dirty="0" smtClean="0"/>
              <a:t>Internally generated need for </a:t>
            </a:r>
            <a:br>
              <a:rPr lang="en-US" dirty="0" smtClean="0"/>
            </a:br>
            <a:r>
              <a:rPr lang="en-US" dirty="0" smtClean="0"/>
              <a:t>stimulation and variety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623375"/>
            <a:ext cx="1434038" cy="143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264" y="3497473"/>
            <a:ext cx="1400314" cy="1400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6937" y="5062753"/>
            <a:ext cx="1210372" cy="121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6198" y="1939557"/>
            <a:ext cx="1559356" cy="991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6198" y="5298687"/>
            <a:ext cx="1597693" cy="7988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9353" y="3372365"/>
            <a:ext cx="1046201" cy="10462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58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behance.vo.llnwd.net/profiles6/1224075/projects/4146153/b8e8616c0331948b499538a686b23d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556792"/>
            <a:ext cx="3339800" cy="4320480"/>
          </a:xfrm>
          <a:prstGeom prst="rect">
            <a:avLst/>
          </a:prstGeom>
          <a:noFill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 l="3387"/>
          <a:stretch>
            <a:fillRect/>
          </a:stretch>
        </p:blipFill>
        <p:spPr bwMode="auto">
          <a:xfrm>
            <a:off x="0" y="1556792"/>
            <a:ext cx="3095328" cy="432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Product Benefits</a:t>
            </a:r>
            <a:endParaRPr lang="en-US" dirty="0"/>
          </a:p>
        </p:txBody>
      </p:sp>
      <p:pic>
        <p:nvPicPr>
          <p:cNvPr id="18435" name="Picture 3" descr="C:\Documents and Settings\Lisa Watson\My Documents\Ads &amp; TVCs 1\crest - extreme herbal min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0353" y="1556792"/>
            <a:ext cx="3053647" cy="432048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  <p:tag name="SHOWBARVISIBLE" val="True"/>
  <p:tag name="USESECONDARYMONITOR" val="True"/>
  <p:tag name="ENABLEPRESENTERVPAD" val="False"/>
  <p:tag name="DEFAULTPORT" val="1001"/>
  <p:tag name="REQUIREPASSWORD" val="False"/>
  <p:tag name="BULLETTYPE" val="3"/>
  <p:tag name="ANSWERNOWSTYLE" val="-1"/>
  <p:tag name="ANSWERNOWTEXT" val="Answer Now"/>
  <p:tag name="COUNTDOWNSTYLE" val="-1"/>
  <p:tag name="RESPCOUNTERSTYLE" val="-1"/>
  <p:tag name="RESPCOUNTERFORMAT" val="2"/>
  <p:tag name="RESPTABLESTYLE" val="0"/>
  <p:tag name="COUNTDOWNSECONDS" val="20"/>
  <p:tag name="INPUTSOURCE" val="1"/>
  <p:tag name="USEENTERPRISEMANAGER" val="False"/>
  <p:tag name="NUMRESPONSES" val="1"/>
  <p:tag name="BACKUPSESSIONS" val="True"/>
  <p:tag name="BACKUPMAINTENANCE" val="7"/>
  <p:tag name="CHARTVALUEFORMAT" val="0%"/>
  <p:tag name="AUTOADVANCE" val="False"/>
  <p:tag name="REVIEWONLY" val="False"/>
  <p:tag name="ROTATIONINTERVAL" val="2"/>
  <p:tag name="AUTOUPDATEALIASES" val="True"/>
  <p:tag name="STDCHART" val="1"/>
  <p:tag name="PARTICIPANTSINLEADERBOARD" val="10"/>
  <p:tag name="TEAMSINLEADERBOARD" val="5"/>
  <p:tag name="MAXRESPONDERS" val="5"/>
  <p:tag name="BUBBLENAMEVISIBLE" val="True"/>
  <p:tag name="BUBBLESIZEVISIBLE" val="True"/>
  <p:tag name="BUBBLEVALUEFORMAT" val="0.0"/>
  <p:tag name="BUBBLEGROUPING" val="3"/>
  <p:tag name="DEFAULTNUMTEAMS" val="10"/>
  <p:tag name="CUSTOMGRIDBACKCOLOR" val="-2830136"/>
  <p:tag name="CUSTOMCELLFORECOLOR" val="-16777216"/>
  <p:tag name="CUSTOMCELLBACKCOLOR1" val="-657956"/>
  <p:tag name="CUSTOMCELLBACKCOLOR2" val="-13395457"/>
  <p:tag name="CUSTOMCELLBACKCOLOR3" val="-268652"/>
  <p:tag name="CUSTOMCELLBACKCOLOR4" val="-8355712"/>
  <p:tag name="USESCHEMECOLORS" val="True"/>
  <p:tag name="DISPLAYNAME" val="False"/>
  <p:tag name="DISPLAYDEVICENUMBER" val="False"/>
  <p:tag name="DISPLAYDEVICEID" val="True"/>
  <p:tag name="GRIDOPACITY" val="75"/>
  <p:tag name="GRIDROTATIONINTERVAL" val="2"/>
  <p:tag name="AUTOSIZEGRID" val="True"/>
  <p:tag name="GRIDSIZE" val="{Width=800, Height=600}"/>
  <p:tag name="GRIDPOSITION" val="1"/>
  <p:tag name="POLLINGCYCLE" val="2"/>
  <p:tag name="CHARTCOLORS" val="0"/>
  <p:tag name="CHARTLABELS" val="0"/>
  <p:tag name="RESETCHARTS" val="True"/>
  <p:tag name="INCLUDENONRESPONDERS" val="False"/>
  <p:tag name="MULTIRESPDIVISOR" val="1"/>
  <p:tag name="PARTLISTDEFAULT" val="0"/>
  <p:tag name="INCLUDEPPT" val="True"/>
  <p:tag name="ALLOWUSERFEEDBACK" val="True"/>
  <p:tag name="CORRECTPOINTVALUE" val="2"/>
  <p:tag name="INCORRECTPOINTVALUE" val="1"/>
  <p:tag name="REALTIMEBACKUP" val="False"/>
  <p:tag name="REALTIMEBACKUPPATH" val="(None)"/>
  <p:tag name="ADDINALWAYSLOADED" val="False"/>
  <p:tag name="ZEROBASED" val="False"/>
  <p:tag name="AUTOADJUSTPARTRANGE" val="True"/>
  <p:tag name="CHARTSCALE" val="True"/>
  <p:tag name="POWERPOINTVERSION" val="15.0"/>
  <p:tag name="INCLUDESESSION" val="True"/>
  <p:tag name="EXPANDSHOWBAR" val="True"/>
  <p:tag name="WASPOLLED" val="290F5C70B6034CEB89E68FF591D63CC2"/>
  <p:tag name="TPVERSION" val="5"/>
  <p:tag name="TPFULLVERSION" val="5.4.1.2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hill class slide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hill class slides</Template>
  <TotalTime>5846</TotalTime>
  <Words>598</Words>
  <Application>Microsoft Macintosh PowerPoint</Application>
  <PresentationFormat>On-screen Show (4:3)</PresentationFormat>
  <Paragraphs>149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Arial</vt:lpstr>
      <vt:lpstr>hill class slides</vt:lpstr>
      <vt:lpstr>Marketing Planning Process</vt:lpstr>
      <vt:lpstr>PowerPoint Presentation</vt:lpstr>
      <vt:lpstr>Why Study Marketing?</vt:lpstr>
      <vt:lpstr>What is (&amp; isn’t) Marketing About?</vt:lpstr>
      <vt:lpstr>Marketing Planning Process (STP &amp; the 4Ps)</vt:lpstr>
      <vt:lpstr>The Marketing Orientation</vt:lpstr>
      <vt:lpstr>Identifying Opportunities to Meet  Unmet Needs/Wants</vt:lpstr>
      <vt:lpstr>Categories of Consumer Needs/Wants/Benefits</vt:lpstr>
      <vt:lpstr>Communicating Product Benefits</vt:lpstr>
      <vt:lpstr>Segmentation Methods</vt:lpstr>
      <vt:lpstr>Positioning</vt:lpstr>
      <vt:lpstr>The Value Proposition</vt:lpstr>
      <vt:lpstr>Your Toolkit: Marketing Mix (4Ps) </vt:lpstr>
      <vt:lpstr>Thank you! Any More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210 Course Introduction</dc:title>
  <dc:creator>Lisa Watson</dc:creator>
  <cp:lastModifiedBy>Nola Joorisity</cp:lastModifiedBy>
  <cp:revision>147</cp:revision>
  <dcterms:created xsi:type="dcterms:W3CDTF">2008-08-29T01:45:21Z</dcterms:created>
  <dcterms:modified xsi:type="dcterms:W3CDTF">2018-01-24T02:27:26Z</dcterms:modified>
</cp:coreProperties>
</file>